
<file path=[Content_Types].xml><?xml version="1.0" encoding="utf-8"?>
<Types xmlns="http://schemas.openxmlformats.org/package/2006/content-types">
  <Default Extension="gif" ContentType="image/gi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 id="272" r:id="rId16"/>
    <p:sldId id="273" r:id="rId17"/>
    <p:sldId id="269" r:id="rId18"/>
    <p:sldId id="27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png>
</file>

<file path=ppt/media/image3.gif>
</file>

<file path=ppt/media/image4.jpg>
</file>

<file path=ppt/media/image5.jpeg>
</file>

<file path=ppt/media/image6.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8/12/2021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03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8/12/2021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14747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8/12/2021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2662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8/12/2021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121429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8/12/2021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486283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8/12/2021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92812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8/12/2021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4918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8/12/2021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62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8/12/2021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43350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8/12/2021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559308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8/12/2021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117559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ED291B17-9318-49DB-B28B-6E5994AE9581}" type="datetime1">
              <a:rPr lang="en-US" smtClean="0"/>
              <a:t>8/12/2021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8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664283329"/>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1" r:id="rId6"/>
    <p:sldLayoutId id="2147483727" r:id="rId7"/>
    <p:sldLayoutId id="2147483728" r:id="rId8"/>
    <p:sldLayoutId id="2147483729" r:id="rId9"/>
    <p:sldLayoutId id="2147483730" r:id="rId10"/>
    <p:sldLayoutId id="2147483732" r:id="rId11"/>
  </p:sldLayoutIdLst>
  <p:hf sldNum="0" hdr="0" ftr="0" dt="0"/>
  <p:txStyles>
    <p:titleStyle>
      <a:lvl1pPr algn="l" defTabSz="457200" rtl="0" eaLnBrk="1" latinLnBrk="0" hangingPunct="1">
        <a:lnSpc>
          <a:spcPct val="90000"/>
        </a:lnSpc>
        <a:spcBef>
          <a:spcPct val="0"/>
        </a:spcBef>
        <a:buNone/>
        <a:defRPr sz="27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3.gi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3.gif"/></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3.gi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3.gif"/></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3.gif"/></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3.gif"/></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image" Target="../media/image3.gif"/></Relationships>
</file>

<file path=ppt/slides/_rels/slide17.xml.rels><?xml version="1.0" encoding="UTF-8" standalone="yes"?>
<Relationships xmlns="http://schemas.openxmlformats.org/package/2006/relationships"><Relationship Id="rId8" Type="http://schemas.openxmlformats.org/officeDocument/2006/relationships/hyperlink" Target="https://keyua.org/blog/how-to-make-a-chatbot-in-python/" TargetMode="External"/><Relationship Id="rId13" Type="http://schemas.openxmlformats.org/officeDocument/2006/relationships/hyperlink" Target="https://www.simplifiedpython.net/python-chatbot/" TargetMode="External"/><Relationship Id="rId3" Type="http://schemas.openxmlformats.org/officeDocument/2006/relationships/slideLayout" Target="../slideLayouts/slideLayout2.xml"/><Relationship Id="rId7" Type="http://schemas.openxmlformats.org/officeDocument/2006/relationships/hyperlink" Target="https://www.upgrad.com/blog/how-to-make-chatbot-in-python/#:~:text=How%20To%20Make%20A%20Chatbot%20In%20Python%3F%201,Python%20Chatbot%20with%20a%20Corpus%20of%20Data.%20" TargetMode="External"/><Relationship Id="rId12" Type="http://schemas.openxmlformats.org/officeDocument/2006/relationships/hyperlink" Target="https://learn.g2.com/chatbot" TargetMode="External"/><Relationship Id="rId17" Type="http://schemas.openxmlformats.org/officeDocument/2006/relationships/image" Target="../media/image2.png"/><Relationship Id="rId2" Type="http://schemas.openxmlformats.org/officeDocument/2006/relationships/audio" Target="../media/media17.m4a"/><Relationship Id="rId16" Type="http://schemas.openxmlformats.org/officeDocument/2006/relationships/hyperlink" Target="https://www.kaggle.com/jsphyg/star-wars" TargetMode="External"/><Relationship Id="rId1" Type="http://schemas.microsoft.com/office/2007/relationships/media" Target="../media/media17.m4a"/><Relationship Id="rId6" Type="http://schemas.openxmlformats.org/officeDocument/2006/relationships/hyperlink" Target="https://www.britannica.com/biography/George-Lucas" TargetMode="External"/><Relationship Id="rId11" Type="http://schemas.openxmlformats.org/officeDocument/2006/relationships/hyperlink" Target="https://www.datacamp.com/community/tutorials/building-a-chatbot-using-chatterbot" TargetMode="External"/><Relationship Id="rId5" Type="http://schemas.openxmlformats.org/officeDocument/2006/relationships/hyperlink" Target="https://starwars.fandom.com/wiki/Canon" TargetMode="External"/><Relationship Id="rId15" Type="http://schemas.openxmlformats.org/officeDocument/2006/relationships/hyperlink" Target="https://starwars.fandom.com/wiki/Star_Wars" TargetMode="External"/><Relationship Id="rId10" Type="http://schemas.openxmlformats.org/officeDocument/2006/relationships/hyperlink" Target="https://towardsdatascience.com/chatbots-are-cool-a-framework-using-python-part-1-overview-7c69af7a7439" TargetMode="External"/><Relationship Id="rId4" Type="http://schemas.openxmlformats.org/officeDocument/2006/relationships/image" Target="../media/image3.gif"/><Relationship Id="rId9" Type="http://schemas.openxmlformats.org/officeDocument/2006/relationships/hyperlink" Target="https://thecleverprogrammer.com/2020/11/01/chatbot-with-machine-learning-and-python/" TargetMode="External"/><Relationship Id="rId14" Type="http://schemas.openxmlformats.org/officeDocument/2006/relationships/hyperlink" Target="https://online.datasciencedojo.com/blogs/building-an-ai-based-chatbot-in-python" TargetMode="Externa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image" Target="../media/image3.gi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4.jpg"/><Relationship Id="rId4" Type="http://schemas.openxmlformats.org/officeDocument/2006/relationships/image" Target="../media/image3.gif"/></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6.jpg"/><Relationship Id="rId4" Type="http://schemas.openxmlformats.org/officeDocument/2006/relationships/image" Target="../media/image3.gi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gif"/></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3.gi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3.gif"/></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3.gi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3.gi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095694E-89F5-4C5E-B96F-E30863D7DDA7}"/>
              </a:ext>
            </a:extLst>
          </p:cNvPr>
          <p:cNvPicPr>
            <a:picLocks noChangeAspect="1"/>
          </p:cNvPicPr>
          <p:nvPr/>
        </p:nvPicPr>
        <p:blipFill rotWithShape="1">
          <a:blip r:embed="rId4"/>
          <a:srcRect b="6250"/>
          <a:stretch/>
        </p:blipFill>
        <p:spPr>
          <a:xfrm>
            <a:off x="20" y="10"/>
            <a:ext cx="12191980" cy="6857990"/>
          </a:xfrm>
          <a:prstGeom prst="rect">
            <a:avLst/>
          </a:prstGeom>
        </p:spPr>
      </p:pic>
      <p:sp>
        <p:nvSpPr>
          <p:cNvPr id="19" name="Rectangle 10">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1661699"/>
            <a:ext cx="3703320" cy="949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2">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1817914"/>
            <a:ext cx="3702134" cy="3378388"/>
          </a:xfrm>
          <a:prstGeom prst="rect">
            <a:avLst/>
          </a:prstGeom>
          <a:solidFill>
            <a:schemeClr val="bg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1A4790A-D237-49AC-9106-7731FADF4C51}"/>
              </a:ext>
            </a:extLst>
          </p:cNvPr>
          <p:cNvSpPr>
            <a:spLocks noGrp="1"/>
          </p:cNvSpPr>
          <p:nvPr>
            <p:ph type="ctrTitle"/>
          </p:nvPr>
        </p:nvSpPr>
        <p:spPr>
          <a:xfrm>
            <a:off x="899510" y="2324906"/>
            <a:ext cx="3412067" cy="1588698"/>
          </a:xfrm>
        </p:spPr>
        <p:txBody>
          <a:bodyPr>
            <a:normAutofit/>
          </a:bodyPr>
          <a:lstStyle/>
          <a:p>
            <a:r>
              <a:rPr lang="en-US">
                <a:solidFill>
                  <a:schemeClr val="tx1"/>
                </a:solidFill>
              </a:rPr>
              <a:t>Star Wars Chatbot</a:t>
            </a:r>
          </a:p>
        </p:txBody>
      </p:sp>
      <p:sp>
        <p:nvSpPr>
          <p:cNvPr id="3" name="Subtitle 2">
            <a:extLst>
              <a:ext uri="{FF2B5EF4-FFF2-40B4-BE49-F238E27FC236}">
                <a16:creationId xmlns:a16="http://schemas.microsoft.com/office/drawing/2014/main" id="{724EFF0F-7216-45F8-B81A-2A080B2F86D7}"/>
              </a:ext>
            </a:extLst>
          </p:cNvPr>
          <p:cNvSpPr>
            <a:spLocks noGrp="1"/>
          </p:cNvSpPr>
          <p:nvPr>
            <p:ph type="subTitle" idx="1"/>
          </p:nvPr>
        </p:nvSpPr>
        <p:spPr>
          <a:xfrm>
            <a:off x="899510" y="3945249"/>
            <a:ext cx="3412067" cy="738820"/>
          </a:xfrm>
        </p:spPr>
        <p:txBody>
          <a:bodyPr>
            <a:normAutofit/>
          </a:bodyPr>
          <a:lstStyle/>
          <a:p>
            <a:pPr>
              <a:lnSpc>
                <a:spcPct val="110000"/>
              </a:lnSpc>
            </a:pPr>
            <a:r>
              <a:rPr lang="en-US" dirty="0"/>
              <a:t>Julia Cuellar</a:t>
            </a:r>
          </a:p>
          <a:p>
            <a:pPr>
              <a:lnSpc>
                <a:spcPct val="110000"/>
              </a:lnSpc>
            </a:pPr>
            <a:r>
              <a:rPr lang="en-US" dirty="0"/>
              <a:t>DSC 680</a:t>
            </a:r>
          </a:p>
        </p:txBody>
      </p:sp>
      <p:pic>
        <p:nvPicPr>
          <p:cNvPr id="5" name="Audio 4">
            <a:hlinkClick r:id="" action="ppaction://media"/>
            <a:extLst>
              <a:ext uri="{FF2B5EF4-FFF2-40B4-BE49-F238E27FC236}">
                <a16:creationId xmlns:a16="http://schemas.microsoft.com/office/drawing/2014/main" id="{64E5C531-EDA2-4769-8C3B-A0228D6704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088938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9305"/>
    </mc:Choice>
    <mc:Fallback>
      <p:transition spd="slow" advTm="93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15505-54DA-4CAB-9DA6-A8E21557E80B}"/>
              </a:ext>
            </a:extLst>
          </p:cNvPr>
          <p:cNvSpPr>
            <a:spLocks noGrp="1"/>
          </p:cNvSpPr>
          <p:nvPr>
            <p:ph type="title"/>
          </p:nvPr>
        </p:nvSpPr>
        <p:spPr/>
        <p:txBody>
          <a:bodyPr>
            <a:normAutofit/>
          </a:bodyPr>
          <a:lstStyle/>
          <a:p>
            <a:r>
              <a:rPr lang="en-US" sz="2400" dirty="0">
                <a:solidFill>
                  <a:schemeClr val="bg1"/>
                </a:solidFill>
              </a:rPr>
              <a:t>assumption</a:t>
            </a:r>
          </a:p>
        </p:txBody>
      </p:sp>
      <p:sp>
        <p:nvSpPr>
          <p:cNvPr id="3" name="Content Placeholder 2">
            <a:extLst>
              <a:ext uri="{FF2B5EF4-FFF2-40B4-BE49-F238E27FC236}">
                <a16:creationId xmlns:a16="http://schemas.microsoft.com/office/drawing/2014/main" id="{992501E3-AFD2-4BB7-AF83-45A472C5160A}"/>
              </a:ext>
            </a:extLst>
          </p:cNvPr>
          <p:cNvSpPr>
            <a:spLocks noGrp="1"/>
          </p:cNvSpPr>
          <p:nvPr>
            <p:ph idx="1"/>
          </p:nvPr>
        </p:nvSpPr>
        <p:spPr/>
        <p:txBody>
          <a:bodyPr>
            <a:normAutofit/>
          </a:bodyPr>
          <a:lstStyle/>
          <a:p>
            <a:pPr marL="400050" indent="-400050">
              <a:buFont typeface="+mj-lt"/>
              <a:buAutoNum type="romanUcPeriod"/>
            </a:pPr>
            <a:r>
              <a:rPr lang="en-US" sz="2400" dirty="0">
                <a:solidFill>
                  <a:schemeClr val="bg1"/>
                </a:solidFill>
              </a:rPr>
              <a:t>We </a:t>
            </a:r>
            <a:r>
              <a:rPr lang="en-US" sz="2400" dirty="0">
                <a:solidFill>
                  <a:schemeClr val="bg1"/>
                </a:solidFill>
                <a:effectLst/>
                <a:ea typeface="Calibri" panose="020F0502020204030204" pitchFamily="34" charset="0"/>
                <a:cs typeface="Times New Roman" panose="02020603050405020304" pitchFamily="18" charset="0"/>
              </a:rPr>
              <a:t>would be able to create a chatbot or multiple chatbots based off the CSV files of the Star Wars data to learn or better understand the Star Wars universe from canonical work.</a:t>
            </a:r>
          </a:p>
          <a:p>
            <a:pPr marL="0" indent="0">
              <a:buNone/>
            </a:pPr>
            <a:r>
              <a:rPr lang="en-US" sz="2400" dirty="0">
                <a:solidFill>
                  <a:schemeClr val="bg1"/>
                </a:solidFill>
                <a:ea typeface="Calibri" panose="020F0502020204030204" pitchFamily="34" charset="0"/>
                <a:cs typeface="Times New Roman" panose="02020603050405020304" pitchFamily="18" charset="0"/>
              </a:rPr>
              <a:t>No EDA was performed on these datasets due </a:t>
            </a:r>
            <a:r>
              <a:rPr lang="en-US" sz="2400" dirty="0">
                <a:solidFill>
                  <a:schemeClr val="bg1"/>
                </a:solidFill>
                <a:effectLst/>
                <a:ea typeface="Calibri" panose="020F0502020204030204" pitchFamily="34" charset="0"/>
                <a:cs typeface="Times New Roman" panose="02020603050405020304" pitchFamily="18" charset="0"/>
              </a:rPr>
              <a:t>to some characters, planets, species, starships, and vehicles being unapplicable for various statistics/characteristics.</a:t>
            </a:r>
          </a:p>
        </p:txBody>
      </p:sp>
      <p:pic>
        <p:nvPicPr>
          <p:cNvPr id="5" name="Audio 4">
            <a:hlinkClick r:id="" action="ppaction://media"/>
            <a:extLst>
              <a:ext uri="{FF2B5EF4-FFF2-40B4-BE49-F238E27FC236}">
                <a16:creationId xmlns:a16="http://schemas.microsoft.com/office/drawing/2014/main" id="{DD408E72-611B-41D4-A716-81FD10E3B9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22423735"/>
      </p:ext>
    </p:extLst>
  </p:cSld>
  <p:clrMapOvr>
    <a:masterClrMapping/>
  </p:clrMapOvr>
  <mc:AlternateContent xmlns:mc="http://schemas.openxmlformats.org/markup-compatibility/2006">
    <mc:Choice xmlns:p14="http://schemas.microsoft.com/office/powerpoint/2010/main" Requires="p14">
      <p:transition spd="slow" p14:dur="2000" advTm="29327"/>
    </mc:Choice>
    <mc:Fallback>
      <p:transition spd="slow" advTm="29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E9C1-1B22-4135-AD37-073C77BEEE82}"/>
              </a:ext>
            </a:extLst>
          </p:cNvPr>
          <p:cNvSpPr>
            <a:spLocks noGrp="1"/>
          </p:cNvSpPr>
          <p:nvPr>
            <p:ph type="title"/>
          </p:nvPr>
        </p:nvSpPr>
        <p:spPr/>
        <p:txBody>
          <a:bodyPr/>
          <a:lstStyle/>
          <a:p>
            <a:r>
              <a:rPr lang="en-US" i="1" dirty="0">
                <a:solidFill>
                  <a:schemeClr val="bg1"/>
                </a:solidFill>
              </a:rPr>
              <a:t>Modeling/methods</a:t>
            </a:r>
          </a:p>
        </p:txBody>
      </p:sp>
      <p:sp>
        <p:nvSpPr>
          <p:cNvPr id="3" name="Content Placeholder 2">
            <a:extLst>
              <a:ext uri="{FF2B5EF4-FFF2-40B4-BE49-F238E27FC236}">
                <a16:creationId xmlns:a16="http://schemas.microsoft.com/office/drawing/2014/main" id="{9B05C773-FD22-4958-BBD4-F044A551BFE6}"/>
              </a:ext>
            </a:extLst>
          </p:cNvPr>
          <p:cNvSpPr>
            <a:spLocks noGrp="1"/>
          </p:cNvSpPr>
          <p:nvPr>
            <p:ph idx="1"/>
          </p:nvPr>
        </p:nvSpPr>
        <p:spPr/>
        <p:txBody>
          <a:bodyPr>
            <a:normAutofit/>
          </a:bodyPr>
          <a:lstStyle/>
          <a:p>
            <a:pPr marL="0" indent="0">
              <a:buNone/>
            </a:pPr>
            <a:r>
              <a:rPr lang="en-US" sz="2400" dirty="0">
                <a:solidFill>
                  <a:schemeClr val="bg1"/>
                </a:solidFill>
                <a:effectLst/>
                <a:ea typeface="Calibri" panose="020F0502020204030204" pitchFamily="34" charset="0"/>
                <a:cs typeface="Times New Roman" panose="02020603050405020304" pitchFamily="18" charset="0"/>
              </a:rPr>
              <a:t>To perform this machine learning technique known as chatbots, harnessing the necessary libraries within the programming language, Python, as well as implementing the CSV files to build and create a chatbot is essential to learn about the Star Wars universe. However, the variant with API manipulation is the same and includes wielding user input.</a:t>
            </a:r>
          </a:p>
        </p:txBody>
      </p:sp>
      <p:pic>
        <p:nvPicPr>
          <p:cNvPr id="4" name="Audio 3">
            <a:hlinkClick r:id="" action="ppaction://media"/>
            <a:extLst>
              <a:ext uri="{FF2B5EF4-FFF2-40B4-BE49-F238E27FC236}">
                <a16:creationId xmlns:a16="http://schemas.microsoft.com/office/drawing/2014/main" id="{CCF48947-2009-46D9-AFF6-E99E28AA96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73790326"/>
      </p:ext>
    </p:extLst>
  </p:cSld>
  <p:clrMapOvr>
    <a:masterClrMapping/>
  </p:clrMapOvr>
  <mc:AlternateContent xmlns:mc="http://schemas.openxmlformats.org/markup-compatibility/2006">
    <mc:Choice xmlns:p14="http://schemas.microsoft.com/office/powerpoint/2010/main" Requires="p14">
      <p:transition spd="slow" p14:dur="2000" advTm="27339"/>
    </mc:Choice>
    <mc:Fallback>
      <p:transition spd="slow" advTm="273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C6127-BE94-4FAF-A54E-25092FB2AFFA}"/>
              </a:ext>
            </a:extLst>
          </p:cNvPr>
          <p:cNvSpPr>
            <a:spLocks noGrp="1"/>
          </p:cNvSpPr>
          <p:nvPr>
            <p:ph type="title"/>
          </p:nvPr>
        </p:nvSpPr>
        <p:spPr/>
        <p:txBody>
          <a:bodyPr/>
          <a:lstStyle/>
          <a:p>
            <a:r>
              <a:rPr lang="en-US" i="1" dirty="0">
                <a:solidFill>
                  <a:schemeClr val="bg1"/>
                </a:solidFill>
              </a:rPr>
              <a:t>Deployment/results</a:t>
            </a:r>
          </a:p>
        </p:txBody>
      </p:sp>
      <p:sp>
        <p:nvSpPr>
          <p:cNvPr id="3" name="Content Placeholder 2">
            <a:extLst>
              <a:ext uri="{FF2B5EF4-FFF2-40B4-BE49-F238E27FC236}">
                <a16:creationId xmlns:a16="http://schemas.microsoft.com/office/drawing/2014/main" id="{826A2D3D-2138-4D82-BB5A-34046FE40B27}"/>
              </a:ext>
            </a:extLst>
          </p:cNvPr>
          <p:cNvSpPr>
            <a:spLocks noGrp="1"/>
          </p:cNvSpPr>
          <p:nvPr>
            <p:ph idx="1"/>
          </p:nvPr>
        </p:nvSpPr>
        <p:spPr/>
        <p:txBody>
          <a:bodyPr>
            <a:normAutofit/>
          </a:bodyPr>
          <a:lstStyle/>
          <a:p>
            <a:pPr marL="0" indent="0">
              <a:buNone/>
            </a:pPr>
            <a:r>
              <a:rPr lang="en-US" sz="2800" dirty="0">
                <a:solidFill>
                  <a:schemeClr val="bg1"/>
                </a:solidFill>
                <a:effectLst/>
                <a:ea typeface="Calibri" panose="020F0502020204030204" pitchFamily="34" charset="0"/>
                <a:cs typeface="Times New Roman" panose="02020603050405020304" pitchFamily="18" charset="0"/>
              </a:rPr>
              <a:t>After building and creating a chatbot or multiple chatbots, a performance check should be implemented but has no relevance in this machine learning technique. However, with the variant in API manipulation and wielding user input, a user is able to extract data about certain characters/planets/species/starships/vehicles.</a:t>
            </a:r>
          </a:p>
        </p:txBody>
      </p:sp>
      <p:pic>
        <p:nvPicPr>
          <p:cNvPr id="4" name="Audio 3">
            <a:hlinkClick r:id="" action="ppaction://media"/>
            <a:extLst>
              <a:ext uri="{FF2B5EF4-FFF2-40B4-BE49-F238E27FC236}">
                <a16:creationId xmlns:a16="http://schemas.microsoft.com/office/drawing/2014/main" id="{6F741A4D-96D6-45CF-A85D-F8B4E4D197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215295"/>
      </p:ext>
    </p:extLst>
  </p:cSld>
  <p:clrMapOvr>
    <a:masterClrMapping/>
  </p:clrMapOvr>
  <mc:AlternateContent xmlns:mc="http://schemas.openxmlformats.org/markup-compatibility/2006">
    <mc:Choice xmlns:p14="http://schemas.microsoft.com/office/powerpoint/2010/main" Requires="p14">
      <p:transition spd="slow" p14:dur="2000" advTm="29429"/>
    </mc:Choice>
    <mc:Fallback>
      <p:transition spd="slow" advTm="29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76E4B-1EE2-43F4-921B-DD41C61E173B}"/>
              </a:ext>
            </a:extLst>
          </p:cNvPr>
          <p:cNvSpPr>
            <a:spLocks noGrp="1"/>
          </p:cNvSpPr>
          <p:nvPr>
            <p:ph type="title"/>
          </p:nvPr>
        </p:nvSpPr>
        <p:spPr/>
        <p:txBody>
          <a:bodyPr/>
          <a:lstStyle/>
          <a:p>
            <a:r>
              <a:rPr lang="en-US" i="1" dirty="0">
                <a:solidFill>
                  <a:schemeClr val="bg1"/>
                </a:solidFill>
              </a:rPr>
              <a:t>summary &amp; conclusions</a:t>
            </a:r>
          </a:p>
        </p:txBody>
      </p:sp>
      <p:sp>
        <p:nvSpPr>
          <p:cNvPr id="3" name="Content Placeholder 2">
            <a:extLst>
              <a:ext uri="{FF2B5EF4-FFF2-40B4-BE49-F238E27FC236}">
                <a16:creationId xmlns:a16="http://schemas.microsoft.com/office/drawing/2014/main" id="{8010AD95-5CB7-475A-B752-1833F384C5CD}"/>
              </a:ext>
            </a:extLst>
          </p:cNvPr>
          <p:cNvSpPr>
            <a:spLocks noGrp="1"/>
          </p:cNvSpPr>
          <p:nvPr>
            <p:ph idx="1"/>
          </p:nvPr>
        </p:nvSpPr>
        <p:spPr/>
        <p:txBody>
          <a:bodyPr/>
          <a:lstStyle/>
          <a:p>
            <a:pPr marL="0" indent="0">
              <a:buNone/>
            </a:pPr>
            <a:r>
              <a:rPr lang="en-US" sz="1800" dirty="0">
                <a:solidFill>
                  <a:schemeClr val="bg1"/>
                </a:solidFill>
                <a:effectLst/>
                <a:ea typeface="Calibri" panose="020F0502020204030204" pitchFamily="34" charset="0"/>
              </a:rPr>
              <a:t>Since the five datasets were structurally formatted in a way where there is no data preparation or wrangling that needs to be done, the more legwork will be building and creating a chatbot or multiple chatbots or an API variant with user input exploitation based off the business question proposed to the business problem of what we can learn or better understand from the Star Wars universe in the form of a simple chatbot or an API variant with user input extraction. Following the CRISP-DM process, after building and creating a chatbot or multiple chatbots, a performance check should be administered but this has no significance to this machine learning technique. Likewise for the API variant with user input wielding capabilities. Lastly, an understanding of how we are able to learn about the Star Wars universe through a chatbot or API variant with user input manipulation will be executed.</a:t>
            </a:r>
            <a:endParaRPr lang="en-US" dirty="0">
              <a:solidFill>
                <a:schemeClr val="bg1"/>
              </a:solidFill>
            </a:endParaRPr>
          </a:p>
        </p:txBody>
      </p:sp>
      <p:pic>
        <p:nvPicPr>
          <p:cNvPr id="5" name="Audio 4">
            <a:hlinkClick r:id="" action="ppaction://media"/>
            <a:extLst>
              <a:ext uri="{FF2B5EF4-FFF2-40B4-BE49-F238E27FC236}">
                <a16:creationId xmlns:a16="http://schemas.microsoft.com/office/drawing/2014/main" id="{7CCD0FA1-FDA5-4D7E-9024-F2CC234CB3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59677121"/>
      </p:ext>
    </p:extLst>
  </p:cSld>
  <p:clrMapOvr>
    <a:masterClrMapping/>
  </p:clrMapOvr>
  <mc:AlternateContent xmlns:mc="http://schemas.openxmlformats.org/markup-compatibility/2006">
    <mc:Choice xmlns:p14="http://schemas.microsoft.com/office/powerpoint/2010/main" Requires="p14">
      <p:transition spd="slow" p14:dur="2000" advTm="68378"/>
    </mc:Choice>
    <mc:Fallback>
      <p:transition spd="slow" advTm="683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2B3EB-AE8D-4DA6-A7E7-432AF04AB33E}"/>
              </a:ext>
            </a:extLst>
          </p:cNvPr>
          <p:cNvSpPr>
            <a:spLocks noGrp="1"/>
          </p:cNvSpPr>
          <p:nvPr>
            <p:ph type="title"/>
          </p:nvPr>
        </p:nvSpPr>
        <p:spPr/>
        <p:txBody>
          <a:bodyPr/>
          <a:lstStyle/>
          <a:p>
            <a:r>
              <a:rPr lang="en-US" i="1" dirty="0">
                <a:solidFill>
                  <a:schemeClr val="bg1"/>
                </a:solidFill>
              </a:rPr>
              <a:t>Summary &amp; </a:t>
            </a:r>
            <a:r>
              <a:rPr lang="en-US" i="1">
                <a:solidFill>
                  <a:schemeClr val="bg1"/>
                </a:solidFill>
              </a:rPr>
              <a:t>conclusions cont.</a:t>
            </a:r>
          </a:p>
        </p:txBody>
      </p:sp>
      <p:sp>
        <p:nvSpPr>
          <p:cNvPr id="3" name="Content Placeholder 2">
            <a:extLst>
              <a:ext uri="{FF2B5EF4-FFF2-40B4-BE49-F238E27FC236}">
                <a16:creationId xmlns:a16="http://schemas.microsoft.com/office/drawing/2014/main" id="{C2CFE217-4F96-4FA6-8714-474D1A339693}"/>
              </a:ext>
            </a:extLst>
          </p:cNvPr>
          <p:cNvSpPr>
            <a:spLocks noGrp="1"/>
          </p:cNvSpPr>
          <p:nvPr>
            <p:ph idx="1"/>
          </p:nvPr>
        </p:nvSpPr>
        <p:spPr/>
        <p:txBody>
          <a:bodyPr>
            <a:normAutofit/>
          </a:bodyPr>
          <a:lstStyle/>
          <a:p>
            <a:pPr marL="0" indent="0">
              <a:buNone/>
            </a:pPr>
            <a:r>
              <a:rPr lang="en-US" sz="2800" dirty="0">
                <a:solidFill>
                  <a:schemeClr val="bg1"/>
                </a:solidFill>
                <a:effectLst/>
                <a:ea typeface="Calibri" panose="020F0502020204030204" pitchFamily="34" charset="0"/>
              </a:rPr>
              <a:t>Constructing a chatbot was quite difficult and fell out midway due to most of the Star Wars data being a mix of categorical and numerical data. A chatbot is more inclined to textual data only, ergo, the Star Wars data was not appropriate for this machine learning technique.</a:t>
            </a:r>
            <a:endParaRPr lang="en-US" sz="2800" dirty="0">
              <a:solidFill>
                <a:schemeClr val="bg1"/>
              </a:solidFill>
            </a:endParaRPr>
          </a:p>
        </p:txBody>
      </p:sp>
      <p:pic>
        <p:nvPicPr>
          <p:cNvPr id="5" name="Audio 4">
            <a:hlinkClick r:id="" action="ppaction://media"/>
            <a:extLst>
              <a:ext uri="{FF2B5EF4-FFF2-40B4-BE49-F238E27FC236}">
                <a16:creationId xmlns:a16="http://schemas.microsoft.com/office/drawing/2014/main" id="{2881FBF6-7199-443C-B64D-B7BBB45E57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0428220"/>
      </p:ext>
    </p:extLst>
  </p:cSld>
  <p:clrMapOvr>
    <a:masterClrMapping/>
  </p:clrMapOvr>
  <mc:AlternateContent xmlns:mc="http://schemas.openxmlformats.org/markup-compatibility/2006">
    <mc:Choice xmlns:p14="http://schemas.microsoft.com/office/powerpoint/2010/main" Requires="p14">
      <p:transition spd="slow" p14:dur="2000" advTm="23045"/>
    </mc:Choice>
    <mc:Fallback>
      <p:transition spd="slow" advTm="23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8588D-CADE-4BDD-B4C2-4B690C82F70C}"/>
              </a:ext>
            </a:extLst>
          </p:cNvPr>
          <p:cNvSpPr>
            <a:spLocks noGrp="1"/>
          </p:cNvSpPr>
          <p:nvPr>
            <p:ph type="title"/>
          </p:nvPr>
        </p:nvSpPr>
        <p:spPr/>
        <p:txBody>
          <a:bodyPr/>
          <a:lstStyle/>
          <a:p>
            <a:r>
              <a:rPr lang="en-US" i="1" dirty="0">
                <a:solidFill>
                  <a:schemeClr val="bg1"/>
                </a:solidFill>
              </a:rPr>
              <a:t>Summary &amp; Conclusions cont.</a:t>
            </a:r>
          </a:p>
        </p:txBody>
      </p:sp>
      <p:sp>
        <p:nvSpPr>
          <p:cNvPr id="3" name="Content Placeholder 2">
            <a:extLst>
              <a:ext uri="{FF2B5EF4-FFF2-40B4-BE49-F238E27FC236}">
                <a16:creationId xmlns:a16="http://schemas.microsoft.com/office/drawing/2014/main" id="{C26733B7-0C17-4DF2-9D56-6977CB82EA4D}"/>
              </a:ext>
            </a:extLst>
          </p:cNvPr>
          <p:cNvSpPr>
            <a:spLocks noGrp="1"/>
          </p:cNvSpPr>
          <p:nvPr>
            <p:ph idx="1"/>
          </p:nvPr>
        </p:nvSpPr>
        <p:spPr/>
        <p:txBody>
          <a:bodyPr>
            <a:normAutofit/>
          </a:bodyPr>
          <a:lstStyle/>
          <a:p>
            <a:pPr marL="0" indent="0">
              <a:buNone/>
            </a:pPr>
            <a:r>
              <a:rPr lang="en-US" sz="2400" dirty="0">
                <a:solidFill>
                  <a:schemeClr val="bg1"/>
                </a:solidFill>
                <a:effectLst/>
                <a:ea typeface="Calibri" panose="020F0502020204030204" pitchFamily="34" charset="0"/>
              </a:rPr>
              <a:t>Therefore, an API variant with user input manipulation was employed instead. However, even though the API was exercised correctly. extracting data from the API by user input wasn’t able to perform properly, hence the user would just retrieve whatever data they wanted about characters/planets/species/starships/vehicles from clicking on the API url and locating that specific characteristic/statistic about the character/planet/species/starship/vehicle.</a:t>
            </a:r>
            <a:endParaRPr lang="en-US" sz="2400" dirty="0">
              <a:solidFill>
                <a:schemeClr val="bg1"/>
              </a:solidFill>
            </a:endParaRPr>
          </a:p>
        </p:txBody>
      </p:sp>
      <p:pic>
        <p:nvPicPr>
          <p:cNvPr id="4" name="Audio 3">
            <a:hlinkClick r:id="" action="ppaction://media"/>
            <a:extLst>
              <a:ext uri="{FF2B5EF4-FFF2-40B4-BE49-F238E27FC236}">
                <a16:creationId xmlns:a16="http://schemas.microsoft.com/office/drawing/2014/main" id="{042ECE84-23D6-4FDD-8071-40972A6E66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55212874"/>
      </p:ext>
    </p:extLst>
  </p:cSld>
  <p:clrMapOvr>
    <a:masterClrMapping/>
  </p:clrMapOvr>
  <mc:AlternateContent xmlns:mc="http://schemas.openxmlformats.org/markup-compatibility/2006">
    <mc:Choice xmlns:p14="http://schemas.microsoft.com/office/powerpoint/2010/main" Requires="p14">
      <p:transition spd="slow" p14:dur="2000" advTm="43083"/>
    </mc:Choice>
    <mc:Fallback>
      <p:transition spd="slow" advTm="430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41DDD-4785-4277-9361-D6968363CCF8}"/>
              </a:ext>
            </a:extLst>
          </p:cNvPr>
          <p:cNvSpPr>
            <a:spLocks noGrp="1"/>
          </p:cNvSpPr>
          <p:nvPr>
            <p:ph type="title"/>
          </p:nvPr>
        </p:nvSpPr>
        <p:spPr/>
        <p:txBody>
          <a:bodyPr/>
          <a:lstStyle/>
          <a:p>
            <a:r>
              <a:rPr lang="en-US" i="1" dirty="0">
                <a:solidFill>
                  <a:schemeClr val="bg1"/>
                </a:solidFill>
              </a:rPr>
              <a:t>Summary &amp; conclusions cont.</a:t>
            </a:r>
          </a:p>
        </p:txBody>
      </p:sp>
      <p:sp>
        <p:nvSpPr>
          <p:cNvPr id="3" name="Content Placeholder 2">
            <a:extLst>
              <a:ext uri="{FF2B5EF4-FFF2-40B4-BE49-F238E27FC236}">
                <a16:creationId xmlns:a16="http://schemas.microsoft.com/office/drawing/2014/main" id="{E4F816CC-BA21-47CC-A3C9-652D3F5A0943}"/>
              </a:ext>
            </a:extLst>
          </p:cNvPr>
          <p:cNvSpPr>
            <a:spLocks noGrp="1"/>
          </p:cNvSpPr>
          <p:nvPr>
            <p:ph idx="1"/>
          </p:nvPr>
        </p:nvSpPr>
        <p:spPr/>
        <p:txBody>
          <a:bodyPr>
            <a:normAutofit/>
          </a:bodyPr>
          <a:lstStyle/>
          <a:p>
            <a:pPr marL="0" indent="0">
              <a:buNone/>
            </a:pPr>
            <a:r>
              <a:rPr lang="en-US" sz="2400" dirty="0">
                <a:solidFill>
                  <a:schemeClr val="bg1"/>
                </a:solidFill>
                <a:effectLst/>
                <a:ea typeface="Calibri" panose="020F0502020204030204" pitchFamily="34" charset="0"/>
              </a:rPr>
              <a:t>Although, a more efficient method could have been utilizing a database (partially in the code) and then withdrawing from said database through SQL coding. In the end, there was a few different modeling/methods (chatbot/multiple chatbots or API variant with user input capabilities or a database through SQL coding) that can transpire upon the Star Wars data (characters/planets/species/starships/vehicles) for deployment/results of exploring the Star Wars universe for fans and potential fans of this science-fiction splendor.</a:t>
            </a:r>
            <a:endParaRPr lang="en-US" sz="2400" dirty="0">
              <a:solidFill>
                <a:schemeClr val="bg1"/>
              </a:solidFill>
            </a:endParaRPr>
          </a:p>
        </p:txBody>
      </p:sp>
      <p:pic>
        <p:nvPicPr>
          <p:cNvPr id="4" name="Audio 3">
            <a:hlinkClick r:id="" action="ppaction://media"/>
            <a:extLst>
              <a:ext uri="{FF2B5EF4-FFF2-40B4-BE49-F238E27FC236}">
                <a16:creationId xmlns:a16="http://schemas.microsoft.com/office/drawing/2014/main" id="{DCA1B5ED-8B89-4F6F-8033-BCC3C70745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02704647"/>
      </p:ext>
    </p:extLst>
  </p:cSld>
  <p:clrMapOvr>
    <a:masterClrMapping/>
  </p:clrMapOvr>
  <mc:AlternateContent xmlns:mc="http://schemas.openxmlformats.org/markup-compatibility/2006">
    <mc:Choice xmlns:p14="http://schemas.microsoft.com/office/powerpoint/2010/main" Requires="p14">
      <p:transition spd="slow" p14:dur="2000" advTm="45405"/>
    </mc:Choice>
    <mc:Fallback>
      <p:transition spd="slow" advTm="454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FBA1B-6FA3-47E6-8AEC-0A53A261E08A}"/>
              </a:ext>
            </a:extLst>
          </p:cNvPr>
          <p:cNvSpPr>
            <a:spLocks noGrp="1"/>
          </p:cNvSpPr>
          <p:nvPr>
            <p:ph type="title"/>
          </p:nvPr>
        </p:nvSpPr>
        <p:spPr/>
        <p:txBody>
          <a:bodyPr/>
          <a:lstStyle/>
          <a:p>
            <a:r>
              <a:rPr lang="en-US" i="1" dirty="0">
                <a:solidFill>
                  <a:schemeClr val="bg1"/>
                </a:solidFill>
              </a:rPr>
              <a:t>references</a:t>
            </a:r>
          </a:p>
        </p:txBody>
      </p:sp>
      <p:sp>
        <p:nvSpPr>
          <p:cNvPr id="3" name="Content Placeholder 2">
            <a:extLst>
              <a:ext uri="{FF2B5EF4-FFF2-40B4-BE49-F238E27FC236}">
                <a16:creationId xmlns:a16="http://schemas.microsoft.com/office/drawing/2014/main" id="{32DD99F4-342F-4057-9825-7C1FA50426F0}"/>
              </a:ext>
            </a:extLst>
          </p:cNvPr>
          <p:cNvSpPr>
            <a:spLocks noGrp="1"/>
          </p:cNvSpPr>
          <p:nvPr>
            <p:ph idx="1"/>
          </p:nvPr>
        </p:nvSpPr>
        <p:spPr/>
        <p:txBody>
          <a:bodyPr>
            <a:normAutofit fontScale="40000" lnSpcReduction="20000"/>
          </a:bodyPr>
          <a:lstStyle/>
          <a:p>
            <a:pPr marL="0" marR="0">
              <a:lnSpc>
                <a:spcPct val="200000"/>
              </a:lnSpc>
              <a:spcBef>
                <a:spcPts val="0"/>
              </a:spcBef>
              <a:spcAft>
                <a:spcPts val="800"/>
              </a:spcAft>
            </a:pPr>
            <a:r>
              <a:rPr lang="en-US" sz="1800" dirty="0">
                <a:solidFill>
                  <a:schemeClr val="bg1"/>
                </a:solidFill>
                <a:effectLst/>
                <a:ea typeface="Calibri" panose="020F0502020204030204" pitchFamily="34" charset="0"/>
                <a:cs typeface="Times New Roman" panose="02020603050405020304" pitchFamily="18" charset="0"/>
              </a:rPr>
              <a:t>Canon. (n.d.). Retrieved from </a:t>
            </a:r>
            <a:r>
              <a:rPr lang="en-US" sz="1800" u="sng" dirty="0">
                <a:solidFill>
                  <a:schemeClr val="bg1"/>
                </a:solidFill>
                <a:effectLst/>
                <a:ea typeface="Calibri" panose="020F050202020403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Canon | Wookieepedia | Fandom</a:t>
            </a:r>
            <a:endParaRPr lang="en-US" sz="1800" dirty="0">
              <a:solidFill>
                <a:schemeClr val="bg1"/>
              </a:solidFill>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solidFill>
                  <a:schemeClr val="bg1"/>
                </a:solidFill>
                <a:effectLst/>
                <a:ea typeface="Calibri" panose="020F0502020204030204" pitchFamily="34" charset="0"/>
                <a:cs typeface="Times New Roman" panose="02020603050405020304" pitchFamily="18" charset="0"/>
              </a:rPr>
              <a:t>George Lucas. (n.d.). Retrieved from </a:t>
            </a:r>
            <a:r>
              <a:rPr lang="en-US" sz="1800" u="sng" dirty="0">
                <a:solidFill>
                  <a:schemeClr val="bg1"/>
                </a:solidFill>
                <a:effectLst/>
                <a:ea typeface="Calibri" panose="020F0502020204030204" pitchFamily="34" charset="0"/>
                <a:cs typeface="Times New Roman" panose="02020603050405020304" pitchFamily="18" charset="0"/>
                <a:hlinkClick r:id="rId6">
                  <a:extLst>
                    <a:ext uri="{A12FA001-AC4F-418D-AE19-62706E023703}">
                      <ahyp:hlinkClr xmlns:ahyp="http://schemas.microsoft.com/office/drawing/2018/hyperlinkcolor" val="tx"/>
                    </a:ext>
                  </a:extLst>
                </a:hlinkClick>
              </a:rPr>
              <a:t>George Lucas | Biography, Movies, &amp; Facts | Britannica</a:t>
            </a:r>
            <a:endParaRPr lang="en-US" sz="1800" dirty="0">
              <a:solidFill>
                <a:schemeClr val="bg1"/>
              </a:solidFill>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solidFill>
                  <a:schemeClr val="bg1"/>
                </a:solidFill>
                <a:effectLst/>
                <a:ea typeface="Calibri" panose="020F0502020204030204" pitchFamily="34" charset="0"/>
                <a:cs typeface="Times New Roman" panose="02020603050405020304" pitchFamily="18" charset="0"/>
              </a:rPr>
              <a:t>Goyal, K. (2020 , July 27). </a:t>
            </a:r>
            <a:r>
              <a:rPr lang="en-US" sz="1800" i="1" dirty="0">
                <a:solidFill>
                  <a:schemeClr val="bg1"/>
                </a:solidFill>
                <a:effectLst/>
                <a:ea typeface="Calibri" panose="020F0502020204030204" pitchFamily="34" charset="0"/>
                <a:cs typeface="Times New Roman" panose="02020603050405020304" pitchFamily="18" charset="0"/>
              </a:rPr>
              <a:t>How to Make a Chatbot in Python Step By Step [Python Chatterbox Guide]</a:t>
            </a:r>
            <a:r>
              <a:rPr lang="en-US" sz="1800" dirty="0">
                <a:solidFill>
                  <a:schemeClr val="bg1"/>
                </a:solidFill>
                <a:effectLst/>
                <a:ea typeface="Calibri" panose="020F0502020204030204" pitchFamily="34" charset="0"/>
                <a:cs typeface="Times New Roman" panose="02020603050405020304" pitchFamily="18" charset="0"/>
              </a:rPr>
              <a:t>. </a:t>
            </a:r>
            <a:r>
              <a:rPr lang="en-US" sz="1800" u="sng" dirty="0">
                <a:solidFill>
                  <a:schemeClr val="bg1"/>
                </a:solidFill>
                <a:effectLst/>
                <a:ea typeface="Calibri" panose="020F0502020204030204" pitchFamily="34" charset="0"/>
                <a:cs typeface="Times New Roman" panose="02020603050405020304" pitchFamily="18" charset="0"/>
                <a:hlinkClick r:id="rId7">
                  <a:extLst>
                    <a:ext uri="{A12FA001-AC4F-418D-AE19-62706E023703}">
                      <ahyp:hlinkClr xmlns:ahyp="http://schemas.microsoft.com/office/drawing/2018/hyperlinkcolor" val="tx"/>
                    </a:ext>
                  </a:extLst>
                </a:hlinkClick>
              </a:rPr>
              <a:t>How to Make a Chatbot in Python Step By Step [Python Chatterbox Guide] | upGrad blog</a:t>
            </a:r>
            <a:r>
              <a:rPr lang="en-US" sz="1800" dirty="0">
                <a:solidFill>
                  <a:schemeClr val="bg1"/>
                </a:solidFill>
                <a:effectLst/>
                <a:ea typeface="Calibri" panose="020F0502020204030204" pitchFamily="34" charset="0"/>
                <a:cs typeface="Times New Roman" panose="02020603050405020304" pitchFamily="18" charset="0"/>
              </a:rPr>
              <a:t>. upGrad Blog.</a:t>
            </a:r>
          </a:p>
          <a:p>
            <a:pPr marL="0" marR="0">
              <a:lnSpc>
                <a:spcPct val="200000"/>
              </a:lnSpc>
              <a:spcBef>
                <a:spcPts val="0"/>
              </a:spcBef>
              <a:spcAft>
                <a:spcPts val="800"/>
              </a:spcAft>
            </a:pPr>
            <a:r>
              <a:rPr lang="en-US" sz="1800" dirty="0">
                <a:solidFill>
                  <a:schemeClr val="bg1"/>
                </a:solidFill>
                <a:effectLst/>
                <a:ea typeface="Calibri" panose="020F0502020204030204" pitchFamily="34" charset="0"/>
                <a:cs typeface="Times New Roman" panose="02020603050405020304" pitchFamily="18" charset="0"/>
              </a:rPr>
              <a:t>How to Build a Chatbot with Python in 4 Easy Steps. (2021, May 12). Retrieved from </a:t>
            </a:r>
            <a:r>
              <a:rPr lang="en-US" sz="1800" u="sng" dirty="0">
                <a:solidFill>
                  <a:schemeClr val="bg1"/>
                </a:solidFill>
                <a:effectLst/>
                <a:ea typeface="Calibri" panose="020F0502020204030204" pitchFamily="34" charset="0"/>
                <a:cs typeface="Times New Roman" panose="02020603050405020304" pitchFamily="18" charset="0"/>
                <a:hlinkClick r:id="rId8">
                  <a:extLst>
                    <a:ext uri="{A12FA001-AC4F-418D-AE19-62706E023703}">
                      <ahyp:hlinkClr xmlns:ahyp="http://schemas.microsoft.com/office/drawing/2018/hyperlinkcolor" val="tx"/>
                    </a:ext>
                  </a:extLst>
                </a:hlinkClick>
              </a:rPr>
              <a:t>How to Create a Chatbot in Python [Step-by-Step] | KeyUA</a:t>
            </a:r>
            <a:endParaRPr lang="en-US" sz="1800" dirty="0">
              <a:solidFill>
                <a:schemeClr val="bg1"/>
              </a:solidFill>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solidFill>
                  <a:schemeClr val="bg1"/>
                </a:solidFill>
                <a:effectLst/>
                <a:ea typeface="Calibri" panose="020F0502020204030204" pitchFamily="34" charset="0"/>
                <a:cs typeface="Times New Roman" panose="02020603050405020304" pitchFamily="18" charset="0"/>
              </a:rPr>
              <a:t>Kharwal, A. (2020, November 1). C</a:t>
            </a:r>
            <a:r>
              <a:rPr lang="en-US" sz="1800" i="1" dirty="0">
                <a:solidFill>
                  <a:schemeClr val="bg1"/>
                </a:solidFill>
                <a:effectLst/>
                <a:ea typeface="Calibri" panose="020F0502020204030204" pitchFamily="34" charset="0"/>
                <a:cs typeface="Times New Roman" panose="02020603050405020304" pitchFamily="18" charset="0"/>
              </a:rPr>
              <a:t>hatbot with Machine Learning and Python</a:t>
            </a:r>
            <a:r>
              <a:rPr lang="en-US" sz="1800" dirty="0">
                <a:solidFill>
                  <a:schemeClr val="bg1"/>
                </a:solidFill>
                <a:effectLst/>
                <a:ea typeface="Calibri" panose="020F0502020204030204" pitchFamily="34" charset="0"/>
                <a:cs typeface="Times New Roman" panose="02020603050405020304" pitchFamily="18" charset="0"/>
              </a:rPr>
              <a:t>. </a:t>
            </a:r>
            <a:r>
              <a:rPr lang="en-US" sz="1800" u="sng" dirty="0">
                <a:solidFill>
                  <a:schemeClr val="bg1"/>
                </a:solidFill>
                <a:effectLst/>
                <a:ea typeface="Calibri" panose="020F0502020204030204" pitchFamily="34" charset="0"/>
                <a:cs typeface="Times New Roman" panose="02020603050405020304" pitchFamily="18" charset="0"/>
                <a:hlinkClick r:id="rId9">
                  <a:extLst>
                    <a:ext uri="{A12FA001-AC4F-418D-AE19-62706E023703}">
                      <ahyp:hlinkClr xmlns:ahyp="http://schemas.microsoft.com/office/drawing/2018/hyperlinkcolor" val="tx"/>
                    </a:ext>
                  </a:extLst>
                </a:hlinkClick>
              </a:rPr>
              <a:t>Chatbot with Machine Learning and Python (thecleverprogrammer.com)</a:t>
            </a:r>
            <a:r>
              <a:rPr lang="en-US" sz="1800" dirty="0">
                <a:solidFill>
                  <a:schemeClr val="bg1"/>
                </a:solidFill>
                <a:effectLst/>
                <a:ea typeface="Calibri" panose="020F0502020204030204" pitchFamily="34" charset="0"/>
                <a:cs typeface="Times New Roman" panose="02020603050405020304" pitchFamily="18" charset="0"/>
              </a:rPr>
              <a:t>. The Clever Programmer.</a:t>
            </a:r>
          </a:p>
          <a:p>
            <a:pPr marL="0" marR="0">
              <a:lnSpc>
                <a:spcPct val="200000"/>
              </a:lnSpc>
              <a:spcBef>
                <a:spcPts val="0"/>
              </a:spcBef>
              <a:spcAft>
                <a:spcPts val="800"/>
              </a:spcAft>
            </a:pPr>
            <a:r>
              <a:rPr lang="en-US" sz="1800" dirty="0">
                <a:solidFill>
                  <a:schemeClr val="bg1"/>
                </a:solidFill>
                <a:effectLst/>
                <a:ea typeface="Calibri" panose="020F0502020204030204" pitchFamily="34" charset="0"/>
                <a:cs typeface="Times New Roman" panose="02020603050405020304" pitchFamily="18" charset="0"/>
              </a:rPr>
              <a:t>Krishnan, S. (2018, December 6). </a:t>
            </a:r>
            <a:r>
              <a:rPr lang="en-US" sz="1800" i="1" dirty="0">
                <a:solidFill>
                  <a:schemeClr val="bg1"/>
                </a:solidFill>
                <a:effectLst/>
                <a:ea typeface="Calibri" panose="020F0502020204030204" pitchFamily="34" charset="0"/>
                <a:cs typeface="Times New Roman" panose="02020603050405020304" pitchFamily="18" charset="0"/>
              </a:rPr>
              <a:t>Chatbots are cool! A framework using Python</a:t>
            </a:r>
            <a:r>
              <a:rPr lang="en-US" sz="1800" dirty="0">
                <a:solidFill>
                  <a:schemeClr val="bg1"/>
                </a:solidFill>
                <a:effectLst/>
                <a:ea typeface="Calibri" panose="020F0502020204030204" pitchFamily="34" charset="0"/>
                <a:cs typeface="Times New Roman" panose="02020603050405020304" pitchFamily="18" charset="0"/>
              </a:rPr>
              <a:t>. </a:t>
            </a:r>
            <a:r>
              <a:rPr lang="en-US" sz="1800" u="sng" dirty="0">
                <a:solidFill>
                  <a:schemeClr val="bg1"/>
                </a:solidFill>
                <a:effectLst/>
                <a:ea typeface="Calibri" panose="020F0502020204030204" pitchFamily="34" charset="0"/>
                <a:cs typeface="Times New Roman" panose="02020603050405020304" pitchFamily="18" charset="0"/>
                <a:hlinkClick r:id="rId10">
                  <a:extLst>
                    <a:ext uri="{A12FA001-AC4F-418D-AE19-62706E023703}">
                      <ahyp:hlinkClr xmlns:ahyp="http://schemas.microsoft.com/office/drawing/2018/hyperlinkcolor" val="tx"/>
                    </a:ext>
                  </a:extLst>
                </a:hlinkClick>
              </a:rPr>
              <a:t>Chatbots are cool! A framework using Python | by Sundar Krishnan | Towards Data Science</a:t>
            </a:r>
            <a:r>
              <a:rPr lang="en-US" sz="1800" dirty="0">
                <a:solidFill>
                  <a:schemeClr val="bg1"/>
                </a:solidFill>
                <a:effectLst/>
                <a:ea typeface="Calibri" panose="020F0502020204030204" pitchFamily="34" charset="0"/>
                <a:cs typeface="Times New Roman" panose="02020603050405020304" pitchFamily="18" charset="0"/>
              </a:rPr>
              <a:t>. Towards Data Science.</a:t>
            </a:r>
          </a:p>
          <a:p>
            <a:pPr marL="0" marR="0">
              <a:lnSpc>
                <a:spcPct val="200000"/>
              </a:lnSpc>
              <a:spcBef>
                <a:spcPts val="0"/>
              </a:spcBef>
              <a:spcAft>
                <a:spcPts val="800"/>
              </a:spcAft>
            </a:pPr>
            <a:r>
              <a:rPr lang="en-US" sz="1800" dirty="0">
                <a:solidFill>
                  <a:schemeClr val="bg1"/>
                </a:solidFill>
                <a:effectLst/>
                <a:ea typeface="Calibri" panose="020F0502020204030204" pitchFamily="34" charset="0"/>
                <a:cs typeface="Times New Roman" panose="02020603050405020304" pitchFamily="18" charset="0"/>
              </a:rPr>
              <a:t>Navlani, A. (2020, August 30). </a:t>
            </a:r>
            <a:r>
              <a:rPr lang="en-US" sz="1800" i="1" dirty="0">
                <a:solidFill>
                  <a:schemeClr val="bg1"/>
                </a:solidFill>
                <a:effectLst/>
                <a:ea typeface="Calibri" panose="020F0502020204030204" pitchFamily="34" charset="0"/>
                <a:cs typeface="Times New Roman" panose="02020603050405020304" pitchFamily="18" charset="0"/>
              </a:rPr>
              <a:t>Building a Chatbot using Chatterbot in Python</a:t>
            </a:r>
            <a:r>
              <a:rPr lang="en-US" sz="1800" dirty="0">
                <a:solidFill>
                  <a:schemeClr val="bg1"/>
                </a:solidFill>
                <a:effectLst/>
                <a:ea typeface="Calibri" panose="020F0502020204030204" pitchFamily="34" charset="0"/>
                <a:cs typeface="Times New Roman" panose="02020603050405020304" pitchFamily="18" charset="0"/>
              </a:rPr>
              <a:t>. </a:t>
            </a:r>
            <a:r>
              <a:rPr lang="en-US" sz="1800" u="sng" dirty="0">
                <a:solidFill>
                  <a:schemeClr val="bg1"/>
                </a:solidFill>
                <a:effectLst/>
                <a:ea typeface="Calibri" panose="020F0502020204030204" pitchFamily="34" charset="0"/>
                <a:cs typeface="Times New Roman" panose="02020603050405020304" pitchFamily="18" charset="0"/>
                <a:hlinkClick r:id="rId11">
                  <a:extLst>
                    <a:ext uri="{A12FA001-AC4F-418D-AE19-62706E023703}">
                      <ahyp:hlinkClr xmlns:ahyp="http://schemas.microsoft.com/office/drawing/2018/hyperlinkcolor" val="tx"/>
                    </a:ext>
                  </a:extLst>
                </a:hlinkClick>
              </a:rPr>
              <a:t>Python Chatterbot: How to Make a Chatbot using Python - DataCamp</a:t>
            </a:r>
            <a:r>
              <a:rPr lang="en-US" sz="1800" dirty="0">
                <a:solidFill>
                  <a:schemeClr val="bg1"/>
                </a:solidFill>
                <a:effectLst/>
                <a:ea typeface="Calibri" panose="020F0502020204030204" pitchFamily="34" charset="0"/>
                <a:cs typeface="Times New Roman" panose="02020603050405020304" pitchFamily="18" charset="0"/>
              </a:rPr>
              <a:t>. DataCamp.</a:t>
            </a:r>
          </a:p>
          <a:p>
            <a:pPr marL="0" marR="0">
              <a:lnSpc>
                <a:spcPct val="200000"/>
              </a:lnSpc>
              <a:spcBef>
                <a:spcPts val="0"/>
              </a:spcBef>
              <a:spcAft>
                <a:spcPts val="800"/>
              </a:spcAft>
            </a:pPr>
            <a:r>
              <a:rPr lang="en-US" sz="1800" dirty="0">
                <a:solidFill>
                  <a:schemeClr val="bg1"/>
                </a:solidFill>
                <a:effectLst/>
                <a:ea typeface="Calibri" panose="020F0502020204030204" pitchFamily="34" charset="0"/>
                <a:cs typeface="Times New Roman" panose="02020603050405020304" pitchFamily="18" charset="0"/>
              </a:rPr>
              <a:t>Pickell, D. (2019, February 8). </a:t>
            </a:r>
            <a:r>
              <a:rPr lang="en-US" sz="1800" i="1" dirty="0">
                <a:solidFill>
                  <a:schemeClr val="bg1"/>
                </a:solidFill>
                <a:effectLst/>
                <a:ea typeface="Calibri" panose="020F0502020204030204" pitchFamily="34" charset="0"/>
                <a:cs typeface="Times New Roman" panose="02020603050405020304" pitchFamily="18" charset="0"/>
              </a:rPr>
              <a:t>What is a Chatbot? The Full Guide to Chatbots in 2020</a:t>
            </a:r>
            <a:r>
              <a:rPr lang="en-US" sz="1800" dirty="0">
                <a:solidFill>
                  <a:schemeClr val="bg1"/>
                </a:solidFill>
                <a:effectLst/>
                <a:ea typeface="Calibri" panose="020F0502020204030204" pitchFamily="34" charset="0"/>
                <a:cs typeface="Times New Roman" panose="02020603050405020304" pitchFamily="18" charset="0"/>
              </a:rPr>
              <a:t>. </a:t>
            </a:r>
            <a:r>
              <a:rPr lang="en-US" sz="1800" u="sng" dirty="0">
                <a:solidFill>
                  <a:schemeClr val="bg1"/>
                </a:solidFill>
                <a:effectLst/>
                <a:ea typeface="Calibri" panose="020F0502020204030204" pitchFamily="34" charset="0"/>
                <a:cs typeface="Times New Roman" panose="02020603050405020304" pitchFamily="18" charset="0"/>
                <a:hlinkClick r:id="rId12">
                  <a:extLst>
                    <a:ext uri="{A12FA001-AC4F-418D-AE19-62706E023703}">
                      <ahyp:hlinkClr xmlns:ahyp="http://schemas.microsoft.com/office/drawing/2018/hyperlinkcolor" val="tx"/>
                    </a:ext>
                  </a:extLst>
                </a:hlinkClick>
              </a:rPr>
              <a:t>What Is a Chatbot? The Full Guide to Chatbots in 2020 (g2.com)</a:t>
            </a:r>
            <a:r>
              <a:rPr lang="en-US" sz="1800" dirty="0">
                <a:solidFill>
                  <a:schemeClr val="bg1"/>
                </a:solidFill>
                <a:effectLst/>
                <a:ea typeface="Calibri" panose="020F0502020204030204" pitchFamily="34" charset="0"/>
                <a:cs typeface="Times New Roman" panose="02020603050405020304" pitchFamily="18" charset="0"/>
              </a:rPr>
              <a:t>. G2.</a:t>
            </a:r>
          </a:p>
          <a:p>
            <a:pPr marL="0" marR="0">
              <a:lnSpc>
                <a:spcPct val="200000"/>
              </a:lnSpc>
              <a:spcBef>
                <a:spcPts val="0"/>
              </a:spcBef>
              <a:spcAft>
                <a:spcPts val="800"/>
              </a:spcAft>
            </a:pPr>
            <a:r>
              <a:rPr lang="en-US" sz="1800" dirty="0">
                <a:solidFill>
                  <a:schemeClr val="bg1"/>
                </a:solidFill>
                <a:effectLst/>
                <a:ea typeface="Calibri" panose="020F0502020204030204" pitchFamily="34" charset="0"/>
                <a:cs typeface="Times New Roman" panose="02020603050405020304" pitchFamily="18" charset="0"/>
              </a:rPr>
              <a:t>Saba, G. (2018, September 28). </a:t>
            </a:r>
            <a:r>
              <a:rPr lang="en-US" sz="1800" i="1" dirty="0">
                <a:solidFill>
                  <a:schemeClr val="bg1"/>
                </a:solidFill>
                <a:effectLst/>
                <a:ea typeface="Calibri" panose="020F0502020204030204" pitchFamily="34" charset="0"/>
                <a:cs typeface="Times New Roman" panose="02020603050405020304" pitchFamily="18" charset="0"/>
              </a:rPr>
              <a:t>Python Chatbot – Build Your Own Chatbot With Python</a:t>
            </a:r>
            <a:r>
              <a:rPr lang="en-US" sz="1800" dirty="0">
                <a:solidFill>
                  <a:schemeClr val="bg1"/>
                </a:solidFill>
                <a:effectLst/>
                <a:ea typeface="Calibri" panose="020F0502020204030204" pitchFamily="34" charset="0"/>
                <a:cs typeface="Times New Roman" panose="02020603050405020304" pitchFamily="18" charset="0"/>
              </a:rPr>
              <a:t>. </a:t>
            </a:r>
            <a:r>
              <a:rPr lang="en-US" sz="1800" u="sng" dirty="0">
                <a:solidFill>
                  <a:schemeClr val="bg1"/>
                </a:solidFill>
                <a:effectLst/>
                <a:ea typeface="Calibri" panose="020F0502020204030204" pitchFamily="34" charset="0"/>
                <a:cs typeface="Times New Roman" panose="02020603050405020304" pitchFamily="18" charset="0"/>
                <a:hlinkClick r:id="rId13">
                  <a:extLst>
                    <a:ext uri="{A12FA001-AC4F-418D-AE19-62706E023703}">
                      <ahyp:hlinkClr xmlns:ahyp="http://schemas.microsoft.com/office/drawing/2018/hyperlinkcolor" val="tx"/>
                    </a:ext>
                  </a:extLst>
                </a:hlinkClick>
              </a:rPr>
              <a:t>Python Chatbot - Build Your Own Chatbot With Python (simplifiedpython.net)</a:t>
            </a:r>
            <a:r>
              <a:rPr lang="en-US" sz="1800" dirty="0">
                <a:solidFill>
                  <a:schemeClr val="bg1"/>
                </a:solidFill>
                <a:effectLst/>
                <a:ea typeface="Calibri" panose="020F0502020204030204" pitchFamily="34" charset="0"/>
                <a:cs typeface="Times New Roman" panose="02020603050405020304" pitchFamily="18" charset="0"/>
              </a:rPr>
              <a:t>. Simplified Python.</a:t>
            </a:r>
          </a:p>
          <a:p>
            <a:pPr marL="0" marR="0">
              <a:lnSpc>
                <a:spcPct val="200000"/>
              </a:lnSpc>
              <a:spcBef>
                <a:spcPts val="0"/>
              </a:spcBef>
              <a:spcAft>
                <a:spcPts val="800"/>
              </a:spcAft>
            </a:pPr>
            <a:r>
              <a:rPr lang="en-US" sz="1800" dirty="0">
                <a:solidFill>
                  <a:schemeClr val="bg1"/>
                </a:solidFill>
                <a:effectLst/>
                <a:ea typeface="Calibri" panose="020F0502020204030204" pitchFamily="34" charset="0"/>
                <a:cs typeface="Times New Roman" panose="02020603050405020304" pitchFamily="18" charset="0"/>
              </a:rPr>
              <a:t>Shahid, U. (2020, June 10). </a:t>
            </a:r>
            <a:r>
              <a:rPr lang="en-US" sz="1800" i="1" dirty="0">
                <a:solidFill>
                  <a:schemeClr val="bg1"/>
                </a:solidFill>
                <a:effectLst/>
                <a:ea typeface="Calibri" panose="020F0502020204030204" pitchFamily="34" charset="0"/>
                <a:cs typeface="Times New Roman" panose="02020603050405020304" pitchFamily="18" charset="0"/>
              </a:rPr>
              <a:t>Building an AI-based Chatbot in Python</a:t>
            </a:r>
            <a:r>
              <a:rPr lang="en-US" sz="1800" dirty="0">
                <a:solidFill>
                  <a:schemeClr val="bg1"/>
                </a:solidFill>
                <a:effectLst/>
                <a:ea typeface="Calibri" panose="020F0502020204030204" pitchFamily="34" charset="0"/>
                <a:cs typeface="Times New Roman" panose="02020603050405020304" pitchFamily="18" charset="0"/>
              </a:rPr>
              <a:t>. </a:t>
            </a:r>
            <a:r>
              <a:rPr lang="en-US" sz="1800" u="sng" dirty="0">
                <a:solidFill>
                  <a:schemeClr val="bg1"/>
                </a:solidFill>
                <a:effectLst/>
                <a:ea typeface="Calibri" panose="020F0502020204030204" pitchFamily="34" charset="0"/>
                <a:cs typeface="Times New Roman" panose="02020603050405020304" pitchFamily="18" charset="0"/>
                <a:hlinkClick r:id="rId14">
                  <a:extLst>
                    <a:ext uri="{A12FA001-AC4F-418D-AE19-62706E023703}">
                      <ahyp:hlinkClr xmlns:ahyp="http://schemas.microsoft.com/office/drawing/2018/hyperlinkcolor" val="tx"/>
                    </a:ext>
                  </a:extLst>
                </a:hlinkClick>
              </a:rPr>
              <a:t>Building an AI-based Chatbot in Python (datasciencedojo.com)</a:t>
            </a:r>
            <a:r>
              <a:rPr lang="en-US" sz="1800" dirty="0">
                <a:solidFill>
                  <a:schemeClr val="bg1"/>
                </a:solidFill>
                <a:effectLst/>
                <a:ea typeface="Calibri" panose="020F0502020204030204" pitchFamily="34" charset="0"/>
                <a:cs typeface="Times New Roman" panose="02020603050405020304" pitchFamily="18" charset="0"/>
              </a:rPr>
              <a:t>. Data Science Dojo.</a:t>
            </a:r>
          </a:p>
          <a:p>
            <a:pPr marL="0" marR="0">
              <a:lnSpc>
                <a:spcPct val="200000"/>
              </a:lnSpc>
              <a:spcBef>
                <a:spcPts val="0"/>
              </a:spcBef>
              <a:spcAft>
                <a:spcPts val="800"/>
              </a:spcAft>
            </a:pPr>
            <a:r>
              <a:rPr lang="en-US" sz="1800" dirty="0">
                <a:solidFill>
                  <a:schemeClr val="bg1"/>
                </a:solidFill>
                <a:effectLst/>
                <a:ea typeface="Calibri" panose="020F0502020204030204" pitchFamily="34" charset="0"/>
                <a:cs typeface="Times New Roman" panose="02020603050405020304" pitchFamily="18" charset="0"/>
              </a:rPr>
              <a:t>Star Wars. (n.d.). Retrieved from </a:t>
            </a:r>
            <a:r>
              <a:rPr lang="en-US" sz="1800" u="sng" dirty="0">
                <a:solidFill>
                  <a:schemeClr val="bg1"/>
                </a:solidFill>
                <a:effectLst/>
                <a:ea typeface="Calibri" panose="020F0502020204030204" pitchFamily="34" charset="0"/>
                <a:cs typeface="Times New Roman" panose="02020603050405020304" pitchFamily="18" charset="0"/>
                <a:hlinkClick r:id="rId15">
                  <a:extLst>
                    <a:ext uri="{A12FA001-AC4F-418D-AE19-62706E023703}">
                      <ahyp:hlinkClr xmlns:ahyp="http://schemas.microsoft.com/office/drawing/2018/hyperlinkcolor" val="tx"/>
                    </a:ext>
                  </a:extLst>
                </a:hlinkClick>
              </a:rPr>
              <a:t>Star Wars | Wookieepedia | Fandom</a:t>
            </a:r>
            <a:endParaRPr lang="en-US" sz="1800" dirty="0">
              <a:solidFill>
                <a:schemeClr val="bg1"/>
              </a:solidFill>
              <a:effectLst/>
              <a:ea typeface="Calibri" panose="020F0502020204030204" pitchFamily="34" charset="0"/>
              <a:cs typeface="Times New Roman" panose="02020603050405020304" pitchFamily="18" charset="0"/>
            </a:endParaRPr>
          </a:p>
          <a:p>
            <a:r>
              <a:rPr lang="en-US" sz="1800" dirty="0">
                <a:solidFill>
                  <a:schemeClr val="bg1"/>
                </a:solidFill>
                <a:effectLst/>
                <a:ea typeface="Calibri" panose="020F0502020204030204" pitchFamily="34" charset="0"/>
              </a:rPr>
              <a:t>Young, J. (2019). </a:t>
            </a:r>
            <a:r>
              <a:rPr lang="en-US" sz="1800" i="1" dirty="0">
                <a:solidFill>
                  <a:schemeClr val="bg1"/>
                </a:solidFill>
                <a:effectLst/>
                <a:ea typeface="Calibri" panose="020F0502020204030204" pitchFamily="34" charset="0"/>
              </a:rPr>
              <a:t>Star Wars</a:t>
            </a:r>
            <a:r>
              <a:rPr lang="en-US" sz="1800" dirty="0">
                <a:solidFill>
                  <a:schemeClr val="bg1"/>
                </a:solidFill>
                <a:effectLst/>
                <a:ea typeface="Calibri" panose="020F0502020204030204" pitchFamily="34" charset="0"/>
              </a:rPr>
              <a:t>. </a:t>
            </a:r>
            <a:r>
              <a:rPr lang="en-US" sz="1800" u="sng" dirty="0">
                <a:solidFill>
                  <a:schemeClr val="bg1"/>
                </a:solidFill>
                <a:effectLst/>
                <a:ea typeface="Calibri" panose="020F0502020204030204" pitchFamily="34" charset="0"/>
                <a:cs typeface="Times New Roman" panose="02020603050405020304" pitchFamily="18" charset="0"/>
                <a:hlinkClick r:id="rId16">
                  <a:extLst>
                    <a:ext uri="{A12FA001-AC4F-418D-AE19-62706E023703}">
                      <ahyp:hlinkClr xmlns:ahyp="http://schemas.microsoft.com/office/drawing/2018/hyperlinkcolor" val="tx"/>
                    </a:ext>
                  </a:extLst>
                </a:hlinkClick>
              </a:rPr>
              <a:t>Star Wars | Kaggle</a:t>
            </a:r>
            <a:r>
              <a:rPr lang="en-US" sz="1800" dirty="0">
                <a:solidFill>
                  <a:schemeClr val="bg1"/>
                </a:solidFill>
                <a:effectLst/>
                <a:ea typeface="Calibri" panose="020F0502020204030204" pitchFamily="34" charset="0"/>
              </a:rPr>
              <a:t>. Kaggle.</a:t>
            </a:r>
            <a:endParaRPr lang="en-US" dirty="0">
              <a:solidFill>
                <a:schemeClr val="bg1"/>
              </a:solidFill>
            </a:endParaRPr>
          </a:p>
        </p:txBody>
      </p:sp>
      <p:pic>
        <p:nvPicPr>
          <p:cNvPr id="5" name="Audio 4">
            <a:hlinkClick r:id="" action="ppaction://media"/>
            <a:extLst>
              <a:ext uri="{FF2B5EF4-FFF2-40B4-BE49-F238E27FC236}">
                <a16:creationId xmlns:a16="http://schemas.microsoft.com/office/drawing/2014/main" id="{6D057DFA-5534-4663-9287-0BA9797C5A68}"/>
              </a:ext>
            </a:extLst>
          </p:cNvPr>
          <p:cNvPicPr>
            <a:picLocks noChangeAspect="1"/>
          </p:cNvPicPr>
          <p:nvPr>
            <a:audioFile r:link="rId2"/>
            <p:extLst>
              <p:ext uri="{DAA4B4D4-6D71-4841-9C94-3DE7FCFB9230}">
                <p14:media xmlns:p14="http://schemas.microsoft.com/office/powerpoint/2010/main" r:embed="rId1"/>
              </p:ext>
            </p:extLst>
          </p:nvPr>
        </p:nvPicPr>
        <p:blipFill>
          <a:blip r:embed="rId1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49448617"/>
      </p:ext>
    </p:extLst>
  </p:cSld>
  <p:clrMapOvr>
    <a:masterClrMapping/>
  </p:clrMapOvr>
  <mc:AlternateContent xmlns:mc="http://schemas.openxmlformats.org/markup-compatibility/2006">
    <mc:Choice xmlns:p14="http://schemas.microsoft.com/office/powerpoint/2010/main" Requires="p14">
      <p:transition spd="slow" p14:dur="2000" advTm="42237"/>
    </mc:Choice>
    <mc:Fallback>
      <p:transition spd="slow" advTm="42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7D58E-7A05-4C26-8C9A-BC9F39C1F63A}"/>
              </a:ext>
            </a:extLst>
          </p:cNvPr>
          <p:cNvSpPr>
            <a:spLocks noGrp="1"/>
          </p:cNvSpPr>
          <p:nvPr>
            <p:ph type="title"/>
          </p:nvPr>
        </p:nvSpPr>
        <p:spPr/>
        <p:txBody>
          <a:bodyPr/>
          <a:lstStyle/>
          <a:p>
            <a:r>
              <a:rPr lang="en-US" i="1" dirty="0">
                <a:solidFill>
                  <a:schemeClr val="bg1"/>
                </a:solidFill>
              </a:rPr>
              <a:t>appendices</a:t>
            </a:r>
          </a:p>
        </p:txBody>
      </p:sp>
      <p:sp>
        <p:nvSpPr>
          <p:cNvPr id="3" name="Content Placeholder 2">
            <a:extLst>
              <a:ext uri="{FF2B5EF4-FFF2-40B4-BE49-F238E27FC236}">
                <a16:creationId xmlns:a16="http://schemas.microsoft.com/office/drawing/2014/main" id="{04DCC31C-AC45-4B04-82E7-7A7C6A5C6939}"/>
              </a:ext>
            </a:extLst>
          </p:cNvPr>
          <p:cNvSpPr>
            <a:spLocks noGrp="1"/>
          </p:cNvSpPr>
          <p:nvPr>
            <p:ph idx="1"/>
          </p:nvPr>
        </p:nvSpPr>
        <p:spPr/>
        <p:txBody>
          <a:bodyPr>
            <a:noAutofit/>
          </a:bodyPr>
          <a:lstStyle/>
          <a:p>
            <a:pPr marL="0" marR="0" indent="0" algn="ctr">
              <a:lnSpc>
                <a:spcPct val="200000"/>
              </a:lnSpc>
              <a:spcBef>
                <a:spcPts val="0"/>
              </a:spcBef>
              <a:spcAft>
                <a:spcPts val="800"/>
              </a:spcAft>
              <a:buNone/>
            </a:pPr>
            <a:r>
              <a:rPr lang="en-US" sz="1000" b="1" dirty="0">
                <a:solidFill>
                  <a:schemeClr val="bg1"/>
                </a:solidFill>
                <a:effectLst/>
                <a:ea typeface="Calibri" panose="020F0502020204030204" pitchFamily="34" charset="0"/>
                <a:cs typeface="Times New Roman" panose="02020603050405020304" pitchFamily="18" charset="0"/>
              </a:rPr>
              <a:t>Appendix A</a:t>
            </a:r>
            <a:endParaRPr lang="en-US" sz="1000" dirty="0">
              <a:solidFill>
                <a:schemeClr val="bg1"/>
              </a:solidFill>
              <a:effectLst/>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000" b="1" dirty="0">
                <a:solidFill>
                  <a:schemeClr val="bg1"/>
                </a:solidFill>
                <a:effectLst/>
                <a:ea typeface="Calibri" panose="020F0502020204030204" pitchFamily="34" charset="0"/>
                <a:cs typeface="Times New Roman" panose="02020603050405020304" pitchFamily="18" charset="0"/>
              </a:rPr>
              <a:t>George Lucas</a:t>
            </a:r>
            <a:endParaRPr lang="en-US" sz="1000" dirty="0">
              <a:solidFill>
                <a:schemeClr val="bg1"/>
              </a:solidFill>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000" dirty="0">
                <a:solidFill>
                  <a:schemeClr val="bg1"/>
                </a:solidFill>
                <a:effectLst/>
                <a:ea typeface="Calibri" panose="020F0502020204030204" pitchFamily="34" charset="0"/>
                <a:cs typeface="Times New Roman" panose="02020603050405020304" pitchFamily="18" charset="0"/>
              </a:rPr>
              <a:t>The article describes George Lucas’ bio including his early work before Star Wars, Star Wars, and the growth of Lucasfilm Ltd.</a:t>
            </a:r>
          </a:p>
          <a:p>
            <a:pPr marL="0" marR="0" indent="0" algn="ctr">
              <a:lnSpc>
                <a:spcPct val="200000"/>
              </a:lnSpc>
              <a:spcBef>
                <a:spcPts val="0"/>
              </a:spcBef>
              <a:spcAft>
                <a:spcPts val="800"/>
              </a:spcAft>
              <a:buNone/>
            </a:pPr>
            <a:r>
              <a:rPr lang="en-US" sz="1000" b="1" dirty="0">
                <a:solidFill>
                  <a:schemeClr val="bg1"/>
                </a:solidFill>
                <a:effectLst/>
                <a:ea typeface="Calibri" panose="020F0502020204030204" pitchFamily="34" charset="0"/>
                <a:cs typeface="Times New Roman" panose="02020603050405020304" pitchFamily="18" charset="0"/>
              </a:rPr>
              <a:t>Appendix B</a:t>
            </a:r>
            <a:endParaRPr lang="en-US" sz="1000" dirty="0">
              <a:solidFill>
                <a:schemeClr val="bg1"/>
              </a:solidFill>
              <a:effectLst/>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000" b="1" dirty="0">
                <a:solidFill>
                  <a:schemeClr val="bg1"/>
                </a:solidFill>
                <a:effectLst/>
                <a:ea typeface="Calibri" panose="020F0502020204030204" pitchFamily="34" charset="0"/>
                <a:cs typeface="Times New Roman" panose="02020603050405020304" pitchFamily="18" charset="0"/>
              </a:rPr>
              <a:t>Canon</a:t>
            </a:r>
            <a:endParaRPr lang="en-US" sz="1000" dirty="0">
              <a:solidFill>
                <a:schemeClr val="bg1"/>
              </a:solidFill>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000" dirty="0">
                <a:solidFill>
                  <a:schemeClr val="bg1"/>
                </a:solidFill>
                <a:effectLst/>
                <a:ea typeface="Calibri" panose="020F0502020204030204" pitchFamily="34" charset="0"/>
                <a:cs typeface="Times New Roman" panose="02020603050405020304" pitchFamily="18" charset="0"/>
              </a:rPr>
              <a:t>The article describes what canon, and the expanded universe is in the Star Wars franchise.</a:t>
            </a:r>
          </a:p>
          <a:p>
            <a:pPr marL="0" marR="0" indent="0" algn="ctr">
              <a:lnSpc>
                <a:spcPct val="200000"/>
              </a:lnSpc>
              <a:spcBef>
                <a:spcPts val="0"/>
              </a:spcBef>
              <a:spcAft>
                <a:spcPts val="800"/>
              </a:spcAft>
              <a:buNone/>
            </a:pPr>
            <a:r>
              <a:rPr lang="en-US" sz="1000" b="1" dirty="0">
                <a:solidFill>
                  <a:schemeClr val="bg1"/>
                </a:solidFill>
                <a:effectLst/>
                <a:ea typeface="Calibri" panose="020F0502020204030204" pitchFamily="34" charset="0"/>
                <a:cs typeface="Times New Roman" panose="02020603050405020304" pitchFamily="18" charset="0"/>
              </a:rPr>
              <a:t>Appendix C</a:t>
            </a:r>
            <a:endParaRPr lang="en-US" sz="1000" dirty="0">
              <a:solidFill>
                <a:schemeClr val="bg1"/>
              </a:solidFill>
              <a:effectLst/>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000" b="1" dirty="0">
                <a:solidFill>
                  <a:schemeClr val="bg1"/>
                </a:solidFill>
                <a:effectLst/>
                <a:ea typeface="Calibri" panose="020F0502020204030204" pitchFamily="34" charset="0"/>
                <a:cs typeface="Times New Roman" panose="02020603050405020304" pitchFamily="18" charset="0"/>
              </a:rPr>
              <a:t>Star Wars</a:t>
            </a:r>
            <a:endParaRPr lang="en-US" sz="1000" dirty="0">
              <a:solidFill>
                <a:schemeClr val="bg1"/>
              </a:solidFill>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000" dirty="0">
                <a:solidFill>
                  <a:schemeClr val="bg1"/>
                </a:solidFill>
                <a:effectLst/>
                <a:ea typeface="Calibri" panose="020F0502020204030204" pitchFamily="34" charset="0"/>
                <a:cs typeface="Times New Roman" panose="02020603050405020304" pitchFamily="18" charset="0"/>
              </a:rPr>
              <a:t>This article describes everything about Star Wars and its origins, including what is considered canon or legends (non-canon), the expanded universe, the several animated or live-action television shows, the numerous books (comics included), and multiple platform video games.</a:t>
            </a:r>
          </a:p>
        </p:txBody>
      </p:sp>
      <p:pic>
        <p:nvPicPr>
          <p:cNvPr id="4" name="Audio 3">
            <a:hlinkClick r:id="" action="ppaction://media"/>
            <a:extLst>
              <a:ext uri="{FF2B5EF4-FFF2-40B4-BE49-F238E27FC236}">
                <a16:creationId xmlns:a16="http://schemas.microsoft.com/office/drawing/2014/main" id="{96CC5F89-D3DE-47BF-BCC0-72C9980628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54318798"/>
      </p:ext>
    </p:extLst>
  </p:cSld>
  <p:clrMapOvr>
    <a:masterClrMapping/>
  </p:clrMapOvr>
  <mc:AlternateContent xmlns:mc="http://schemas.openxmlformats.org/markup-compatibility/2006">
    <mc:Choice xmlns:p14="http://schemas.microsoft.com/office/powerpoint/2010/main" Requires="p14">
      <p:transition spd="slow" p14:dur="2000" advTm="39619"/>
    </mc:Choice>
    <mc:Fallback>
      <p:transition spd="slow" advTm="396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9EDAA-7803-43F1-986D-2D59191A5004}"/>
              </a:ext>
            </a:extLst>
          </p:cNvPr>
          <p:cNvSpPr>
            <a:spLocks noGrp="1"/>
          </p:cNvSpPr>
          <p:nvPr>
            <p:ph type="title"/>
          </p:nvPr>
        </p:nvSpPr>
        <p:spPr/>
        <p:txBody>
          <a:bodyPr/>
          <a:lstStyle/>
          <a:p>
            <a:r>
              <a:rPr lang="en-US" i="1" dirty="0">
                <a:solidFill>
                  <a:schemeClr val="bg1"/>
                </a:solidFill>
              </a:rPr>
              <a:t>Abstract</a:t>
            </a:r>
          </a:p>
        </p:txBody>
      </p:sp>
      <p:sp>
        <p:nvSpPr>
          <p:cNvPr id="4" name="Content Placeholder 3">
            <a:extLst>
              <a:ext uri="{FF2B5EF4-FFF2-40B4-BE49-F238E27FC236}">
                <a16:creationId xmlns:a16="http://schemas.microsoft.com/office/drawing/2014/main" id="{D36BA21D-784D-488D-8827-FF9F3EB88F77}"/>
              </a:ext>
            </a:extLst>
          </p:cNvPr>
          <p:cNvSpPr>
            <a:spLocks noGrp="1"/>
          </p:cNvSpPr>
          <p:nvPr>
            <p:ph sz="half" idx="2"/>
          </p:nvPr>
        </p:nvSpPr>
        <p:spPr/>
        <p:txBody>
          <a:bodyPr>
            <a:normAutofit fontScale="92500" lnSpcReduction="10000"/>
          </a:bodyPr>
          <a:lstStyle/>
          <a:p>
            <a:pPr marL="0" indent="0">
              <a:buNone/>
            </a:pPr>
            <a:r>
              <a:rPr lang="en-US" sz="1800" dirty="0">
                <a:solidFill>
                  <a:schemeClr val="bg1"/>
                </a:solidFill>
                <a:effectLst/>
                <a:ea typeface="Calibri" panose="020F0502020204030204" pitchFamily="34" charset="0"/>
                <a:cs typeface="Times New Roman" panose="02020603050405020304" pitchFamily="18" charset="0"/>
              </a:rPr>
              <a:t>The Star Wars universe is a science fiction phenomenon created by the famous director, producer, screenwriter, and entrepreneur, George Lucas. The Star Wars universe is also chock full of characters, planets, species, starships, and vehicles featured in both canon and non-canon (or legends) work. A chatbot or a variant with API manipulation will be built and created from the Star Wars data collected over 40 years through the canon universe.</a:t>
            </a:r>
          </a:p>
          <a:p>
            <a:pPr marL="0" indent="0">
              <a:buNone/>
            </a:pPr>
            <a:endParaRPr lang="en-US" dirty="0">
              <a:solidFill>
                <a:schemeClr val="bg1"/>
              </a:solidFill>
            </a:endParaRPr>
          </a:p>
        </p:txBody>
      </p:sp>
      <p:sp>
        <p:nvSpPr>
          <p:cNvPr id="5" name="Text Placeholder 4">
            <a:extLst>
              <a:ext uri="{FF2B5EF4-FFF2-40B4-BE49-F238E27FC236}">
                <a16:creationId xmlns:a16="http://schemas.microsoft.com/office/drawing/2014/main" id="{49DAC81F-14F0-4A6D-B7E0-CE0F7F559D7B}"/>
              </a:ext>
            </a:extLst>
          </p:cNvPr>
          <p:cNvSpPr>
            <a:spLocks noGrp="1"/>
          </p:cNvSpPr>
          <p:nvPr>
            <p:ph type="body" sz="quarter" idx="3"/>
          </p:nvPr>
        </p:nvSpPr>
        <p:spPr/>
        <p:txBody>
          <a:bodyPr/>
          <a:lstStyle/>
          <a:p>
            <a:r>
              <a:rPr lang="en-US" dirty="0">
                <a:solidFill>
                  <a:schemeClr val="bg1"/>
                </a:solidFill>
              </a:rPr>
              <a:t>Figure 1				Star Wars Universe</a:t>
            </a:r>
          </a:p>
        </p:txBody>
      </p:sp>
      <p:pic>
        <p:nvPicPr>
          <p:cNvPr id="10" name="Content Placeholder 9">
            <a:extLst>
              <a:ext uri="{FF2B5EF4-FFF2-40B4-BE49-F238E27FC236}">
                <a16:creationId xmlns:a16="http://schemas.microsoft.com/office/drawing/2014/main" id="{CDEB9696-4F6C-47CE-8D40-47DB4442ADCF}"/>
              </a:ext>
            </a:extLst>
          </p:cNvPr>
          <p:cNvPicPr>
            <a:picLocks noGrp="1" noChangeAspect="1"/>
          </p:cNvPicPr>
          <p:nvPr>
            <p:ph sz="quarter" idx="4"/>
          </p:nvPr>
        </p:nvPicPr>
        <p:blipFill>
          <a:blip r:embed="rId5">
            <a:extLst>
              <a:ext uri="{28A0092B-C50C-407E-A947-70E740481C1C}">
                <a14:useLocalDpi xmlns:a14="http://schemas.microsoft.com/office/drawing/2010/main" val="0"/>
              </a:ext>
            </a:extLst>
          </a:blip>
          <a:srcRect/>
          <a:stretch/>
        </p:blipFill>
        <p:spPr>
          <a:xfrm>
            <a:off x="7537586" y="3357086"/>
            <a:ext cx="2952478" cy="2072640"/>
          </a:xfrm>
        </p:spPr>
      </p:pic>
      <p:pic>
        <p:nvPicPr>
          <p:cNvPr id="6" name="Audio 5">
            <a:hlinkClick r:id="" action="ppaction://media"/>
            <a:extLst>
              <a:ext uri="{FF2B5EF4-FFF2-40B4-BE49-F238E27FC236}">
                <a16:creationId xmlns:a16="http://schemas.microsoft.com/office/drawing/2014/main" id="{D824EBF6-050A-4622-8AE6-C1A09655995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971262625"/>
      </p:ext>
    </p:extLst>
  </p:cSld>
  <p:clrMapOvr>
    <a:masterClrMapping/>
  </p:clrMapOvr>
  <mc:AlternateContent xmlns:mc="http://schemas.openxmlformats.org/markup-compatibility/2006">
    <mc:Choice xmlns:p14="http://schemas.microsoft.com/office/powerpoint/2010/main" Requires="p14">
      <p:transition spd="slow" p14:dur="2000" advTm="36950"/>
    </mc:Choice>
    <mc:Fallback>
      <p:transition spd="slow" advTm="369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931FD-4BA0-45EC-8AC5-936CD2B397F2}"/>
              </a:ext>
            </a:extLst>
          </p:cNvPr>
          <p:cNvSpPr>
            <a:spLocks noGrp="1"/>
          </p:cNvSpPr>
          <p:nvPr>
            <p:ph type="title"/>
          </p:nvPr>
        </p:nvSpPr>
        <p:spPr/>
        <p:txBody>
          <a:bodyPr/>
          <a:lstStyle/>
          <a:p>
            <a:r>
              <a:rPr lang="en-US" i="1" dirty="0">
                <a:solidFill>
                  <a:schemeClr val="bg1"/>
                </a:solidFill>
              </a:rPr>
              <a:t>Background</a:t>
            </a:r>
          </a:p>
        </p:txBody>
      </p:sp>
      <p:sp>
        <p:nvSpPr>
          <p:cNvPr id="4" name="Content Placeholder 3">
            <a:extLst>
              <a:ext uri="{FF2B5EF4-FFF2-40B4-BE49-F238E27FC236}">
                <a16:creationId xmlns:a16="http://schemas.microsoft.com/office/drawing/2014/main" id="{1EEAD2AF-A2CE-4D3E-A873-932C2EEBB4F6}"/>
              </a:ext>
            </a:extLst>
          </p:cNvPr>
          <p:cNvSpPr>
            <a:spLocks noGrp="1"/>
          </p:cNvSpPr>
          <p:nvPr>
            <p:ph sz="half" idx="2"/>
          </p:nvPr>
        </p:nvSpPr>
        <p:spPr/>
        <p:txBody>
          <a:bodyPr>
            <a:normAutofit fontScale="77500" lnSpcReduction="20000"/>
          </a:bodyPr>
          <a:lstStyle/>
          <a:p>
            <a:pPr marL="0" indent="0">
              <a:buNone/>
            </a:pPr>
            <a:r>
              <a:rPr lang="en-US" sz="1800" dirty="0">
                <a:solidFill>
                  <a:schemeClr val="bg1"/>
                </a:solidFill>
                <a:effectLst/>
                <a:ea typeface="Calibri" panose="020F0502020204030204" pitchFamily="34" charset="0"/>
              </a:rPr>
              <a:t>The Star Wars universe has developed into a worldwide marvel featuring: 6 canonical movies (of the most recent sequel trilogy being labeled non-canon), 2 spin-off movies, 1 currently running live-action Disney+ series (of the most current news, 2-4 more upcoming shows, 1 being a spin-off, 1-2 being an original, and 1 possibly being an original from a spin-off movie), 3 canonical animated shows (2 being completed in their programming and 1 currently running), variant specials/earlier animated shows/movies/specials during the rising of the Star Wars franchise, as well as various video games on different platforms, plus numerous toys/merchandise/memorabilia/novelizations/soundtracks/etc. of the galaxy far, far away.</a:t>
            </a:r>
            <a:endParaRPr lang="en-US" dirty="0">
              <a:solidFill>
                <a:schemeClr val="bg1"/>
              </a:solidFill>
            </a:endParaRPr>
          </a:p>
        </p:txBody>
      </p:sp>
      <p:sp>
        <p:nvSpPr>
          <p:cNvPr id="5" name="Text Placeholder 4">
            <a:extLst>
              <a:ext uri="{FF2B5EF4-FFF2-40B4-BE49-F238E27FC236}">
                <a16:creationId xmlns:a16="http://schemas.microsoft.com/office/drawing/2014/main" id="{E5A23529-045C-4D9A-AB56-C10653A534D1}"/>
              </a:ext>
            </a:extLst>
          </p:cNvPr>
          <p:cNvSpPr>
            <a:spLocks noGrp="1"/>
          </p:cNvSpPr>
          <p:nvPr>
            <p:ph type="body" sz="quarter" idx="3"/>
          </p:nvPr>
        </p:nvSpPr>
        <p:spPr/>
        <p:txBody>
          <a:bodyPr/>
          <a:lstStyle/>
          <a:p>
            <a:r>
              <a:rPr lang="en-US" dirty="0">
                <a:solidFill>
                  <a:schemeClr val="bg1"/>
                </a:solidFill>
              </a:rPr>
              <a:t>Figure 2				Star Wars Movie Posters</a:t>
            </a:r>
          </a:p>
        </p:txBody>
      </p:sp>
      <p:pic>
        <p:nvPicPr>
          <p:cNvPr id="8" name="Content Placeholder 7">
            <a:extLst>
              <a:ext uri="{FF2B5EF4-FFF2-40B4-BE49-F238E27FC236}">
                <a16:creationId xmlns:a16="http://schemas.microsoft.com/office/drawing/2014/main" id="{3C03633B-369B-445A-A47C-AB0F61245591}"/>
              </a:ext>
            </a:extLst>
          </p:cNvPr>
          <p:cNvPicPr>
            <a:picLocks noGrp="1" noChangeAspect="1"/>
          </p:cNvPicPr>
          <p:nvPr>
            <p:ph sz="quarter" idx="4"/>
          </p:nvPr>
        </p:nvPicPr>
        <p:blipFill>
          <a:blip r:embed="rId5">
            <a:extLst>
              <a:ext uri="{28A0092B-C50C-407E-A947-70E740481C1C}">
                <a14:useLocalDpi xmlns:a14="http://schemas.microsoft.com/office/drawing/2010/main" val="0"/>
              </a:ext>
            </a:extLst>
          </a:blip>
          <a:srcRect/>
          <a:stretch/>
        </p:blipFill>
        <p:spPr>
          <a:xfrm>
            <a:off x="6923165" y="3208699"/>
            <a:ext cx="4181320" cy="2369414"/>
          </a:xfrm>
        </p:spPr>
      </p:pic>
      <p:pic>
        <p:nvPicPr>
          <p:cNvPr id="3" name="Audio 2">
            <a:hlinkClick r:id="" action="ppaction://media"/>
            <a:extLst>
              <a:ext uri="{FF2B5EF4-FFF2-40B4-BE49-F238E27FC236}">
                <a16:creationId xmlns:a16="http://schemas.microsoft.com/office/drawing/2014/main" id="{27B64A29-9347-4FB0-A709-E180B6A1CC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51974478"/>
      </p:ext>
    </p:extLst>
  </p:cSld>
  <p:clrMapOvr>
    <a:masterClrMapping/>
  </p:clrMapOvr>
  <mc:AlternateContent xmlns:mc="http://schemas.openxmlformats.org/markup-compatibility/2006">
    <mc:Choice xmlns:p14="http://schemas.microsoft.com/office/powerpoint/2010/main" Requires="p14">
      <p:transition spd="slow" p14:dur="2000" advTm="73756"/>
    </mc:Choice>
    <mc:Fallback>
      <p:transition spd="slow" advTm="73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EDC81-9E02-441F-8B31-92A12EDEE798}"/>
              </a:ext>
            </a:extLst>
          </p:cNvPr>
          <p:cNvSpPr>
            <a:spLocks noGrp="1"/>
          </p:cNvSpPr>
          <p:nvPr>
            <p:ph type="title"/>
          </p:nvPr>
        </p:nvSpPr>
        <p:spPr/>
        <p:txBody>
          <a:bodyPr/>
          <a:lstStyle/>
          <a:p>
            <a:r>
              <a:rPr lang="en-US" i="1" dirty="0">
                <a:solidFill>
                  <a:schemeClr val="bg1"/>
                </a:solidFill>
              </a:rPr>
              <a:t>Business understanding</a:t>
            </a:r>
          </a:p>
        </p:txBody>
      </p:sp>
      <p:sp>
        <p:nvSpPr>
          <p:cNvPr id="4" name="Content Placeholder 3">
            <a:extLst>
              <a:ext uri="{FF2B5EF4-FFF2-40B4-BE49-F238E27FC236}">
                <a16:creationId xmlns:a16="http://schemas.microsoft.com/office/drawing/2014/main" id="{79AE4C88-AD09-4218-A2FC-AEC35BF5FBB7}"/>
              </a:ext>
            </a:extLst>
          </p:cNvPr>
          <p:cNvSpPr>
            <a:spLocks noGrp="1"/>
          </p:cNvSpPr>
          <p:nvPr>
            <p:ph sz="half" idx="2"/>
          </p:nvPr>
        </p:nvSpPr>
        <p:spPr/>
        <p:txBody>
          <a:bodyPr>
            <a:normAutofit lnSpcReduction="10000"/>
          </a:bodyPr>
          <a:lstStyle/>
          <a:p>
            <a:pPr marL="0" indent="0">
              <a:buNone/>
            </a:pPr>
            <a:r>
              <a:rPr lang="en-US" sz="1800" dirty="0">
                <a:solidFill>
                  <a:schemeClr val="bg1"/>
                </a:solidFill>
                <a:effectLst/>
                <a:ea typeface="Calibri" panose="020F0502020204030204" pitchFamily="34" charset="0"/>
                <a:cs typeface="Times New Roman" panose="02020603050405020304" pitchFamily="18" charset="0"/>
              </a:rPr>
              <a:t>The Star Wars universe is an ever-growing international icon that features various characters, planets, species, starships, and vehicles told through canon and non-canonical (or legends) work. Hence, a chatbot or a variant with API manipulation will be built and created from the Star Wars data to learn more about the Star Wars universe for fans and potential fans in a simple user-friendly format.</a:t>
            </a:r>
          </a:p>
        </p:txBody>
      </p:sp>
      <p:sp>
        <p:nvSpPr>
          <p:cNvPr id="5" name="Text Placeholder 4">
            <a:extLst>
              <a:ext uri="{FF2B5EF4-FFF2-40B4-BE49-F238E27FC236}">
                <a16:creationId xmlns:a16="http://schemas.microsoft.com/office/drawing/2014/main" id="{5A10D227-004C-4309-9149-A055177E3B74}"/>
              </a:ext>
            </a:extLst>
          </p:cNvPr>
          <p:cNvSpPr>
            <a:spLocks noGrp="1"/>
          </p:cNvSpPr>
          <p:nvPr>
            <p:ph type="body" sz="quarter" idx="3"/>
          </p:nvPr>
        </p:nvSpPr>
        <p:spPr/>
        <p:txBody>
          <a:bodyPr/>
          <a:lstStyle/>
          <a:p>
            <a:r>
              <a:rPr lang="en-US" dirty="0">
                <a:solidFill>
                  <a:schemeClr val="bg1"/>
                </a:solidFill>
              </a:rPr>
              <a:t>Figure 3				Star Wars API or SWAPI</a:t>
            </a:r>
          </a:p>
        </p:txBody>
      </p:sp>
      <p:pic>
        <p:nvPicPr>
          <p:cNvPr id="8" name="Content Placeholder 7" descr="A picture containing logo&#10;&#10;Description automatically generated">
            <a:extLst>
              <a:ext uri="{FF2B5EF4-FFF2-40B4-BE49-F238E27FC236}">
                <a16:creationId xmlns:a16="http://schemas.microsoft.com/office/drawing/2014/main" id="{227114DA-6AD1-408B-83A2-49B8D202A7DC}"/>
              </a:ext>
            </a:extLst>
          </p:cNvPr>
          <p:cNvPicPr>
            <a:picLocks noGrp="1" noChangeAspect="1"/>
          </p:cNvPicPr>
          <p:nvPr>
            <p:ph sz="quarter" idx="4"/>
          </p:nvPr>
        </p:nvPicPr>
        <p:blipFill>
          <a:blip r:embed="rId5">
            <a:extLst>
              <a:ext uri="{28A0092B-C50C-407E-A947-70E740481C1C}">
                <a14:useLocalDpi xmlns:a14="http://schemas.microsoft.com/office/drawing/2010/main" val="0"/>
              </a:ext>
            </a:extLst>
          </a:blip>
          <a:stretch>
            <a:fillRect/>
          </a:stretch>
        </p:blipFill>
        <p:spPr>
          <a:xfrm>
            <a:off x="6416675" y="2932510"/>
            <a:ext cx="5194300" cy="2921793"/>
          </a:xfrm>
        </p:spPr>
      </p:pic>
      <p:pic>
        <p:nvPicPr>
          <p:cNvPr id="6" name="Audio 5">
            <a:hlinkClick r:id="" action="ppaction://media"/>
            <a:extLst>
              <a:ext uri="{FF2B5EF4-FFF2-40B4-BE49-F238E27FC236}">
                <a16:creationId xmlns:a16="http://schemas.microsoft.com/office/drawing/2014/main" id="{FB7B89DB-BB96-4D68-8502-6ED92022E6B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8712345"/>
      </p:ext>
    </p:extLst>
  </p:cSld>
  <p:clrMapOvr>
    <a:masterClrMapping/>
  </p:clrMapOvr>
  <mc:AlternateContent xmlns:mc="http://schemas.openxmlformats.org/markup-compatibility/2006">
    <mc:Choice xmlns:p14="http://schemas.microsoft.com/office/powerpoint/2010/main" Requires="p14">
      <p:transition spd="slow" p14:dur="2000" advTm="36952"/>
    </mc:Choice>
    <mc:Fallback>
      <p:transition spd="slow" advTm="369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F6C8C-64E2-4EE3-814C-FB512AEC241E}"/>
              </a:ext>
            </a:extLst>
          </p:cNvPr>
          <p:cNvSpPr>
            <a:spLocks noGrp="1"/>
          </p:cNvSpPr>
          <p:nvPr>
            <p:ph type="title"/>
          </p:nvPr>
        </p:nvSpPr>
        <p:spPr/>
        <p:txBody>
          <a:bodyPr/>
          <a:lstStyle/>
          <a:p>
            <a:r>
              <a:rPr lang="en-US" i="1" dirty="0">
                <a:solidFill>
                  <a:schemeClr val="bg1"/>
                </a:solidFill>
              </a:rPr>
              <a:t>Data understanding </a:t>
            </a:r>
            <a:r>
              <a:rPr lang="en-US" dirty="0">
                <a:solidFill>
                  <a:schemeClr val="bg1"/>
                </a:solidFill>
              </a:rPr>
              <a:t>–</a:t>
            </a:r>
            <a:r>
              <a:rPr lang="en-US" i="1" dirty="0">
                <a:solidFill>
                  <a:schemeClr val="bg1"/>
                </a:solidFill>
              </a:rPr>
              <a:t> </a:t>
            </a:r>
            <a:r>
              <a:rPr lang="en-US" dirty="0">
                <a:solidFill>
                  <a:schemeClr val="bg1"/>
                </a:solidFill>
              </a:rPr>
              <a:t>characters &amp; planets</a:t>
            </a:r>
            <a:endParaRPr lang="en-US" i="1" dirty="0">
              <a:solidFill>
                <a:schemeClr val="bg1"/>
              </a:solidFill>
            </a:endParaRPr>
          </a:p>
        </p:txBody>
      </p:sp>
      <p:sp>
        <p:nvSpPr>
          <p:cNvPr id="3" name="Text Placeholder 2">
            <a:extLst>
              <a:ext uri="{FF2B5EF4-FFF2-40B4-BE49-F238E27FC236}">
                <a16:creationId xmlns:a16="http://schemas.microsoft.com/office/drawing/2014/main" id="{59D1A0DD-8DEB-46F4-B058-C7EEFEBB934E}"/>
              </a:ext>
            </a:extLst>
          </p:cNvPr>
          <p:cNvSpPr>
            <a:spLocks noGrp="1"/>
          </p:cNvSpPr>
          <p:nvPr>
            <p:ph type="body" idx="1"/>
          </p:nvPr>
        </p:nvSpPr>
        <p:spPr/>
        <p:txBody>
          <a:bodyPr/>
          <a:lstStyle/>
          <a:p>
            <a:r>
              <a:rPr lang="en-US" sz="1800" dirty="0">
                <a:solidFill>
                  <a:schemeClr val="bg1"/>
                </a:solidFill>
                <a:effectLst/>
                <a:ea typeface="Calibri" panose="020F0502020204030204" pitchFamily="34" charset="0"/>
                <a:cs typeface="Times New Roman" panose="02020603050405020304" pitchFamily="18" charset="0"/>
              </a:rPr>
              <a:t>A dataframe with 87 observations and 10 variables.</a:t>
            </a:r>
          </a:p>
        </p:txBody>
      </p:sp>
      <p:sp>
        <p:nvSpPr>
          <p:cNvPr id="4" name="Content Placeholder 3">
            <a:extLst>
              <a:ext uri="{FF2B5EF4-FFF2-40B4-BE49-F238E27FC236}">
                <a16:creationId xmlns:a16="http://schemas.microsoft.com/office/drawing/2014/main" id="{54AFB722-7D91-48BA-8A95-BA25F151FA74}"/>
              </a:ext>
            </a:extLst>
          </p:cNvPr>
          <p:cNvSpPr>
            <a:spLocks noGrp="1"/>
          </p:cNvSpPr>
          <p:nvPr>
            <p:ph sz="half" idx="2"/>
          </p:nvPr>
        </p:nvSpPr>
        <p:spPr/>
        <p:txBody>
          <a:bodyPr>
            <a:normAutofit fontScale="62500" lnSpcReduction="20000"/>
          </a:bodyPr>
          <a:lstStyle/>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(Head)</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name  height mass hair_color  ... birth_year  gender homeworld species</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0  Luke Skywalker   172.0   77      blond  ...      19BBY    male  Tatooine   Human</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1           C-3PO   167.0   75        NaN  ...     112BBY     NaN  Tatooine   Droid</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2           R2-D2    96.0   32        NaN  ...      33BBY     NaN     Naboo   Droid</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3     Darth Vader   202.0  136       none  ...    41.9BBY    male  Tatooine   Human</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4     Leia Organa   150.0   49      brown  ...      19BBY  female  Alderaan   Human</a:t>
            </a:r>
            <a:endParaRPr lang="en-US" dirty="0">
              <a:solidFill>
                <a:schemeClr val="bg1"/>
              </a:solidFill>
            </a:endParaRPr>
          </a:p>
        </p:txBody>
      </p:sp>
      <p:sp>
        <p:nvSpPr>
          <p:cNvPr id="5" name="Text Placeholder 4">
            <a:extLst>
              <a:ext uri="{FF2B5EF4-FFF2-40B4-BE49-F238E27FC236}">
                <a16:creationId xmlns:a16="http://schemas.microsoft.com/office/drawing/2014/main" id="{E2A4687A-6BF5-4720-90E2-5C2A642B47A1}"/>
              </a:ext>
            </a:extLst>
          </p:cNvPr>
          <p:cNvSpPr>
            <a:spLocks noGrp="1"/>
          </p:cNvSpPr>
          <p:nvPr>
            <p:ph type="body" sz="quarter" idx="3"/>
          </p:nvPr>
        </p:nvSpPr>
        <p:spPr/>
        <p:txBody>
          <a:bodyPr/>
          <a:lstStyle/>
          <a:p>
            <a:r>
              <a:rPr lang="en-US" sz="1800" dirty="0">
                <a:solidFill>
                  <a:schemeClr val="bg1"/>
                </a:solidFill>
                <a:effectLst/>
                <a:ea typeface="Calibri" panose="020F0502020204030204" pitchFamily="34" charset="0"/>
                <a:cs typeface="Times New Roman" panose="02020603050405020304" pitchFamily="18" charset="0"/>
              </a:rPr>
              <a:t>A dataframe with 61 observations and 9 variables.</a:t>
            </a:r>
          </a:p>
        </p:txBody>
      </p:sp>
      <p:sp>
        <p:nvSpPr>
          <p:cNvPr id="6" name="Content Placeholder 5">
            <a:extLst>
              <a:ext uri="{FF2B5EF4-FFF2-40B4-BE49-F238E27FC236}">
                <a16:creationId xmlns:a16="http://schemas.microsoft.com/office/drawing/2014/main" id="{2ADCCDFA-C248-4EE4-927A-32EA32D73AE9}"/>
              </a:ext>
            </a:extLst>
          </p:cNvPr>
          <p:cNvSpPr>
            <a:spLocks noGrp="1"/>
          </p:cNvSpPr>
          <p:nvPr>
            <p:ph sz="quarter" idx="4"/>
          </p:nvPr>
        </p:nvSpPr>
        <p:spPr/>
        <p:txBody>
          <a:bodyPr>
            <a:normAutofit fontScale="62500" lnSpcReduction="20000"/>
          </a:bodyPr>
          <a:lstStyle/>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(Head)</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name  rotation_period  ...  surface_water    population</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0  Alderaan             24.0  ...           40.0  2.000000e+09</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1  Yavin IV             24.0  ...            8.0  1.000000e+03</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2      Hoth             23.0  ...          100.0           NaN</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3   Dagobah             23.0  ...            8.0           NaN</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4    Bespin             12.0  ...            0.0  6.000000e+06</a:t>
            </a:r>
            <a:endParaRPr lang="en-US" dirty="0">
              <a:solidFill>
                <a:schemeClr val="bg1"/>
              </a:solidFill>
            </a:endParaRPr>
          </a:p>
        </p:txBody>
      </p:sp>
      <p:pic>
        <p:nvPicPr>
          <p:cNvPr id="8" name="Audio 7">
            <a:hlinkClick r:id="" action="ppaction://media"/>
            <a:extLst>
              <a:ext uri="{FF2B5EF4-FFF2-40B4-BE49-F238E27FC236}">
                <a16:creationId xmlns:a16="http://schemas.microsoft.com/office/drawing/2014/main" id="{18A6CD0B-5526-405C-867D-64B641F7BF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38599704"/>
      </p:ext>
    </p:extLst>
  </p:cSld>
  <p:clrMapOvr>
    <a:masterClrMapping/>
  </p:clrMapOvr>
  <mc:AlternateContent xmlns:mc="http://schemas.openxmlformats.org/markup-compatibility/2006">
    <mc:Choice xmlns:p14="http://schemas.microsoft.com/office/powerpoint/2010/main" Requires="p14">
      <p:transition spd="slow" p14:dur="2000" advTm="19711"/>
    </mc:Choice>
    <mc:Fallback>
      <p:transition spd="slow" advTm="19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EAB63-6F0C-490B-8F1F-B574ABAA70C1}"/>
              </a:ext>
            </a:extLst>
          </p:cNvPr>
          <p:cNvSpPr>
            <a:spLocks noGrp="1"/>
          </p:cNvSpPr>
          <p:nvPr>
            <p:ph type="title"/>
          </p:nvPr>
        </p:nvSpPr>
        <p:spPr/>
        <p:txBody>
          <a:bodyPr/>
          <a:lstStyle/>
          <a:p>
            <a:r>
              <a:rPr lang="en-US" i="1" dirty="0">
                <a:solidFill>
                  <a:schemeClr val="bg1"/>
                </a:solidFill>
              </a:rPr>
              <a:t>data understanding cont.</a:t>
            </a:r>
            <a:r>
              <a:rPr lang="en-US" dirty="0">
                <a:solidFill>
                  <a:schemeClr val="bg1"/>
                </a:solidFill>
              </a:rPr>
              <a:t> – species &amp; starships</a:t>
            </a:r>
            <a:endParaRPr lang="en-US" i="1" dirty="0">
              <a:solidFill>
                <a:schemeClr val="bg1"/>
              </a:solidFill>
            </a:endParaRPr>
          </a:p>
        </p:txBody>
      </p:sp>
      <p:sp>
        <p:nvSpPr>
          <p:cNvPr id="3" name="Text Placeholder 2">
            <a:extLst>
              <a:ext uri="{FF2B5EF4-FFF2-40B4-BE49-F238E27FC236}">
                <a16:creationId xmlns:a16="http://schemas.microsoft.com/office/drawing/2014/main" id="{9962A80F-EBF8-45D2-A6A2-19B4F5C6A67B}"/>
              </a:ext>
            </a:extLst>
          </p:cNvPr>
          <p:cNvSpPr>
            <a:spLocks noGrp="1"/>
          </p:cNvSpPr>
          <p:nvPr>
            <p:ph type="body" idx="1"/>
          </p:nvPr>
        </p:nvSpPr>
        <p:spPr/>
        <p:txBody>
          <a:bodyPr/>
          <a:lstStyle/>
          <a:p>
            <a:r>
              <a:rPr lang="en-US" sz="1800" dirty="0">
                <a:solidFill>
                  <a:schemeClr val="bg1"/>
                </a:solidFill>
                <a:effectLst/>
                <a:ea typeface="Calibri" panose="020F0502020204030204" pitchFamily="34" charset="0"/>
                <a:cs typeface="Times New Roman" panose="02020603050405020304" pitchFamily="18" charset="0"/>
              </a:rPr>
              <a:t>A dataframe with 37 observations and 10 variables.</a:t>
            </a:r>
          </a:p>
        </p:txBody>
      </p:sp>
      <p:sp>
        <p:nvSpPr>
          <p:cNvPr id="4" name="Content Placeholder 3">
            <a:extLst>
              <a:ext uri="{FF2B5EF4-FFF2-40B4-BE49-F238E27FC236}">
                <a16:creationId xmlns:a16="http://schemas.microsoft.com/office/drawing/2014/main" id="{543B4717-ADBE-45E2-9B39-1B88195B3090}"/>
              </a:ext>
            </a:extLst>
          </p:cNvPr>
          <p:cNvSpPr>
            <a:spLocks noGrp="1"/>
          </p:cNvSpPr>
          <p:nvPr>
            <p:ph sz="half" idx="2"/>
          </p:nvPr>
        </p:nvSpPr>
        <p:spPr/>
        <p:txBody>
          <a:bodyPr>
            <a:normAutofit fontScale="62500" lnSpcReduction="20000"/>
          </a:bodyPr>
          <a:lstStyle/>
          <a:p>
            <a:pPr marL="0" marR="0" indent="0">
              <a:lnSpc>
                <a:spcPct val="200000"/>
              </a:lnSpc>
              <a:spcBef>
                <a:spcPts val="0"/>
              </a:spcBef>
              <a:spcAft>
                <a:spcPts val="800"/>
              </a:spcAft>
              <a:buNone/>
            </a:pPr>
            <a:r>
              <a:rPr lang="en-US" sz="1800" dirty="0">
                <a:solidFill>
                  <a:schemeClr val="bg1"/>
                </a:solidFill>
                <a:ea typeface="Calibri" panose="020F0502020204030204" pitchFamily="34" charset="0"/>
                <a:cs typeface="Times New Roman" panose="02020603050405020304" pitchFamily="18" charset="0"/>
              </a:rPr>
              <a:t>(Head)</a:t>
            </a:r>
            <a:r>
              <a:rPr lang="en-US" sz="1800" dirty="0">
                <a:solidFill>
                  <a:schemeClr val="bg1"/>
                </a:solidFill>
                <a:effectLst/>
                <a:ea typeface="Calibri" panose="020F0502020204030204" pitchFamily="34" charset="0"/>
                <a:cs typeface="Times New Roman" panose="02020603050405020304" pitchFamily="18" charset="0"/>
              </a:rPr>
              <a:t> </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name classification  ...        language  homeworld</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0            Hutt      gastropod  ...         Huttese  Nal Hutta</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1  Yoda's species         mammal  ...  Galactic basic        NaN</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2      Trandoshan        reptile  ...            Dosh  Trandosha</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3    Mon Calamari      amphibian  ...  Mon Calamarian   Mon Cala</a:t>
            </a:r>
          </a:p>
          <a:p>
            <a:pPr marL="0" indent="0">
              <a:buNone/>
            </a:pPr>
            <a:r>
              <a:rPr lang="en-US" sz="1800" dirty="0">
                <a:solidFill>
                  <a:schemeClr val="bg1"/>
                </a:solidFill>
                <a:effectLst/>
                <a:ea typeface="Calibri" panose="020F0502020204030204" pitchFamily="34" charset="0"/>
              </a:rPr>
              <a:t>4            Ewok         mammal  ...         Ewokese      Endor</a:t>
            </a:r>
            <a:endParaRPr lang="en-US" dirty="0">
              <a:solidFill>
                <a:schemeClr val="bg1"/>
              </a:solidFill>
            </a:endParaRPr>
          </a:p>
        </p:txBody>
      </p:sp>
      <p:sp>
        <p:nvSpPr>
          <p:cNvPr id="5" name="Text Placeholder 4">
            <a:extLst>
              <a:ext uri="{FF2B5EF4-FFF2-40B4-BE49-F238E27FC236}">
                <a16:creationId xmlns:a16="http://schemas.microsoft.com/office/drawing/2014/main" id="{04B918A7-B149-4F22-9D9D-AFEDE0EBC09B}"/>
              </a:ext>
            </a:extLst>
          </p:cNvPr>
          <p:cNvSpPr>
            <a:spLocks noGrp="1"/>
          </p:cNvSpPr>
          <p:nvPr>
            <p:ph type="body" sz="quarter" idx="3"/>
          </p:nvPr>
        </p:nvSpPr>
        <p:spPr/>
        <p:txBody>
          <a:bodyPr/>
          <a:lstStyle/>
          <a:p>
            <a:r>
              <a:rPr lang="en-US" sz="1800" dirty="0">
                <a:solidFill>
                  <a:schemeClr val="bg1"/>
                </a:solidFill>
                <a:effectLst/>
                <a:ea typeface="Calibri" panose="020F0502020204030204" pitchFamily="34" charset="0"/>
                <a:cs typeface="Times New Roman" panose="02020603050405020304" pitchFamily="18" charset="0"/>
              </a:rPr>
              <a:t>A dataframe with 37 observations and 13 variables.</a:t>
            </a:r>
          </a:p>
        </p:txBody>
      </p:sp>
      <p:sp>
        <p:nvSpPr>
          <p:cNvPr id="6" name="Content Placeholder 5">
            <a:extLst>
              <a:ext uri="{FF2B5EF4-FFF2-40B4-BE49-F238E27FC236}">
                <a16:creationId xmlns:a16="http://schemas.microsoft.com/office/drawing/2014/main" id="{7EF32DFA-2E5B-49E4-B425-884A44B4B6A5}"/>
              </a:ext>
            </a:extLst>
          </p:cNvPr>
          <p:cNvSpPr>
            <a:spLocks noGrp="1"/>
          </p:cNvSpPr>
          <p:nvPr>
            <p:ph sz="quarter" idx="4"/>
          </p:nvPr>
        </p:nvSpPr>
        <p:spPr/>
        <p:txBody>
          <a:bodyPr>
            <a:normAutofit fontScale="70000" lnSpcReduction="20000"/>
          </a:bodyPr>
          <a:lstStyle/>
          <a:p>
            <a:pPr marL="0" indent="0">
              <a:buNone/>
            </a:pPr>
            <a:r>
              <a:rPr lang="en-US" dirty="0">
                <a:solidFill>
                  <a:schemeClr val="bg1"/>
                </a:solidFill>
              </a:rPr>
              <a:t>(Head)</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name  ...                   starship_class</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0                      Executor  ...                 Star dreadnought</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1  Sentinel-class landing craft  ...                    landing craft</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2                    Death Star  ...  Deep Space Mobile Battlestation</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3             Millennium Falcon  ...                  Light freighter</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4                        Y-wing  ...              assault starfighter</a:t>
            </a:r>
            <a:endParaRPr lang="en-US" dirty="0">
              <a:solidFill>
                <a:schemeClr val="bg1"/>
              </a:solidFill>
            </a:endParaRPr>
          </a:p>
        </p:txBody>
      </p:sp>
      <p:pic>
        <p:nvPicPr>
          <p:cNvPr id="8" name="Audio 7">
            <a:hlinkClick r:id="" action="ppaction://media"/>
            <a:extLst>
              <a:ext uri="{FF2B5EF4-FFF2-40B4-BE49-F238E27FC236}">
                <a16:creationId xmlns:a16="http://schemas.microsoft.com/office/drawing/2014/main" id="{87F6BCAB-93E4-419F-B8C0-1226E936B8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83760426"/>
      </p:ext>
    </p:extLst>
  </p:cSld>
  <p:clrMapOvr>
    <a:masterClrMapping/>
  </p:clrMapOvr>
  <mc:AlternateContent xmlns:mc="http://schemas.openxmlformats.org/markup-compatibility/2006">
    <mc:Choice xmlns:p14="http://schemas.microsoft.com/office/powerpoint/2010/main" Requires="p14">
      <p:transition spd="slow" p14:dur="2000" advTm="19680"/>
    </mc:Choice>
    <mc:Fallback>
      <p:transition spd="slow" advTm="19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ADB88-F343-4C2E-9AD8-5A6C0941CCA9}"/>
              </a:ext>
            </a:extLst>
          </p:cNvPr>
          <p:cNvSpPr>
            <a:spLocks noGrp="1"/>
          </p:cNvSpPr>
          <p:nvPr>
            <p:ph type="title"/>
          </p:nvPr>
        </p:nvSpPr>
        <p:spPr/>
        <p:txBody>
          <a:bodyPr/>
          <a:lstStyle/>
          <a:p>
            <a:r>
              <a:rPr lang="en-US" i="1" dirty="0">
                <a:solidFill>
                  <a:schemeClr val="bg1"/>
                </a:solidFill>
              </a:rPr>
              <a:t>Data understanding cont. </a:t>
            </a:r>
            <a:r>
              <a:rPr lang="en-US" dirty="0">
                <a:solidFill>
                  <a:schemeClr val="bg1"/>
                </a:solidFill>
              </a:rPr>
              <a:t>- vehicles</a:t>
            </a:r>
            <a:endParaRPr lang="en-US" i="1" dirty="0">
              <a:solidFill>
                <a:schemeClr val="bg1"/>
              </a:solidFill>
            </a:endParaRPr>
          </a:p>
        </p:txBody>
      </p:sp>
      <p:sp>
        <p:nvSpPr>
          <p:cNvPr id="4" name="Content Placeholder 3">
            <a:extLst>
              <a:ext uri="{FF2B5EF4-FFF2-40B4-BE49-F238E27FC236}">
                <a16:creationId xmlns:a16="http://schemas.microsoft.com/office/drawing/2014/main" id="{D4E408B6-4149-404C-8EC1-26C0734C7D5A}"/>
              </a:ext>
            </a:extLst>
          </p:cNvPr>
          <p:cNvSpPr>
            <a:spLocks noGrp="1"/>
          </p:cNvSpPr>
          <p:nvPr>
            <p:ph sz="half" idx="2"/>
          </p:nvPr>
        </p:nvSpPr>
        <p:spPr/>
        <p:txBody>
          <a:bodyPr>
            <a:normAutofit/>
          </a:bodyPr>
          <a:lstStyle/>
          <a:p>
            <a:pPr marL="0" indent="0">
              <a:buNone/>
            </a:pPr>
            <a:r>
              <a:rPr lang="en-US" sz="4000" dirty="0">
                <a:solidFill>
                  <a:schemeClr val="bg1"/>
                </a:solidFill>
                <a:effectLst/>
                <a:ea typeface="Calibri" panose="020F0502020204030204" pitchFamily="34" charset="0"/>
                <a:cs typeface="Times New Roman" panose="02020603050405020304" pitchFamily="18" charset="0"/>
              </a:rPr>
              <a:t>A dataframe with 39 observations and 11 variables.</a:t>
            </a:r>
          </a:p>
        </p:txBody>
      </p:sp>
      <p:sp>
        <p:nvSpPr>
          <p:cNvPr id="6" name="Content Placeholder 5">
            <a:extLst>
              <a:ext uri="{FF2B5EF4-FFF2-40B4-BE49-F238E27FC236}">
                <a16:creationId xmlns:a16="http://schemas.microsoft.com/office/drawing/2014/main" id="{35564A4E-D2FA-4DC1-9F72-0187301E0292}"/>
              </a:ext>
            </a:extLst>
          </p:cNvPr>
          <p:cNvSpPr>
            <a:spLocks noGrp="1"/>
          </p:cNvSpPr>
          <p:nvPr>
            <p:ph sz="quarter" idx="4"/>
          </p:nvPr>
        </p:nvSpPr>
        <p:spPr/>
        <p:txBody>
          <a:bodyPr>
            <a:normAutofit fontScale="70000" lnSpcReduction="20000"/>
          </a:bodyPr>
          <a:lstStyle/>
          <a:p>
            <a:pPr marL="0" indent="0">
              <a:buNone/>
            </a:pPr>
            <a:r>
              <a:rPr lang="en-US" dirty="0">
                <a:solidFill>
                  <a:schemeClr val="bg1"/>
                </a:solidFill>
              </a:rPr>
              <a:t>(Head)</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name  ...  vehicle_class</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0        Sand Crawler  ...        wheeled</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1      T-16 skyhopper  ...  repulsorcraft</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2    X-34 landspeeder  ...  repulsorcraft</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3  TIE/LN starfighter  ...    starfighter</a:t>
            </a:r>
          </a:p>
          <a:p>
            <a:pPr marL="0" marR="0" indent="0">
              <a:lnSpc>
                <a:spcPct val="200000"/>
              </a:lnSpc>
              <a:spcBef>
                <a:spcPts val="0"/>
              </a:spcBef>
              <a:spcAft>
                <a:spcPts val="800"/>
              </a:spcAft>
              <a:buNone/>
            </a:pPr>
            <a:r>
              <a:rPr lang="en-US" sz="1800" dirty="0">
                <a:solidFill>
                  <a:schemeClr val="bg1"/>
                </a:solidFill>
                <a:effectLst/>
                <a:ea typeface="Calibri" panose="020F0502020204030204" pitchFamily="34" charset="0"/>
                <a:cs typeface="Times New Roman" panose="02020603050405020304" pitchFamily="18" charset="0"/>
              </a:rPr>
              <a:t>4         Snowspeeder  ...     airspeeder</a:t>
            </a:r>
            <a:endParaRPr lang="en-US" dirty="0">
              <a:solidFill>
                <a:schemeClr val="bg1"/>
              </a:solidFill>
            </a:endParaRPr>
          </a:p>
        </p:txBody>
      </p:sp>
      <p:pic>
        <p:nvPicPr>
          <p:cNvPr id="5" name="Audio 4">
            <a:hlinkClick r:id="" action="ppaction://media"/>
            <a:extLst>
              <a:ext uri="{FF2B5EF4-FFF2-40B4-BE49-F238E27FC236}">
                <a16:creationId xmlns:a16="http://schemas.microsoft.com/office/drawing/2014/main" id="{82DA843F-DCDB-4759-97C6-B96FBAD29CD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39540723"/>
      </p:ext>
    </p:extLst>
  </p:cSld>
  <p:clrMapOvr>
    <a:masterClrMapping/>
  </p:clrMapOvr>
  <mc:AlternateContent xmlns:mc="http://schemas.openxmlformats.org/markup-compatibility/2006">
    <mc:Choice xmlns:p14="http://schemas.microsoft.com/office/powerpoint/2010/main" Requires="p14">
      <p:transition spd="slow" p14:dur="2000" advTm="11179"/>
    </mc:Choice>
    <mc:Fallback>
      <p:transition spd="slow" advTm="11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DA42D9A-742C-4A10-B707-2B07EE472E68}"/>
              </a:ext>
            </a:extLst>
          </p:cNvPr>
          <p:cNvSpPr>
            <a:spLocks noGrp="1"/>
          </p:cNvSpPr>
          <p:nvPr>
            <p:ph type="title"/>
          </p:nvPr>
        </p:nvSpPr>
        <p:spPr/>
        <p:txBody>
          <a:bodyPr/>
          <a:lstStyle/>
          <a:p>
            <a:r>
              <a:rPr lang="en-US" i="1" dirty="0">
                <a:solidFill>
                  <a:schemeClr val="bg1"/>
                </a:solidFill>
              </a:rPr>
              <a:t>Data preparation</a:t>
            </a:r>
          </a:p>
        </p:txBody>
      </p:sp>
      <p:sp>
        <p:nvSpPr>
          <p:cNvPr id="8" name="Content Placeholder 7">
            <a:extLst>
              <a:ext uri="{FF2B5EF4-FFF2-40B4-BE49-F238E27FC236}">
                <a16:creationId xmlns:a16="http://schemas.microsoft.com/office/drawing/2014/main" id="{540A43A4-CBD0-4852-8C28-8999879DE8F5}"/>
              </a:ext>
            </a:extLst>
          </p:cNvPr>
          <p:cNvSpPr>
            <a:spLocks noGrp="1"/>
          </p:cNvSpPr>
          <p:nvPr>
            <p:ph idx="1"/>
          </p:nvPr>
        </p:nvSpPr>
        <p:spPr/>
        <p:txBody>
          <a:bodyPr>
            <a:normAutofit/>
          </a:bodyPr>
          <a:lstStyle/>
          <a:p>
            <a:pPr marL="0" indent="0">
              <a:buNone/>
            </a:pPr>
            <a:r>
              <a:rPr lang="en-US" sz="2800" dirty="0">
                <a:solidFill>
                  <a:schemeClr val="bg1"/>
                </a:solidFill>
                <a:effectLst/>
                <a:ea typeface="Calibri" panose="020F0502020204030204" pitchFamily="34" charset="0"/>
                <a:cs typeface="Times New Roman" panose="02020603050405020304" pitchFamily="18" charset="0"/>
              </a:rPr>
              <a:t>Due to the fact that these datasets are supplied from Kaggle, there is no Nulls, but there is NA’s, however, there is no data manipulation when remembering the research question due to some characters, planets, species, starships, and vehicles being unapplicable for various statistics/characteristics.</a:t>
            </a:r>
          </a:p>
        </p:txBody>
      </p:sp>
      <p:pic>
        <p:nvPicPr>
          <p:cNvPr id="2" name="Audio 1">
            <a:hlinkClick r:id="" action="ppaction://media"/>
            <a:extLst>
              <a:ext uri="{FF2B5EF4-FFF2-40B4-BE49-F238E27FC236}">
                <a16:creationId xmlns:a16="http://schemas.microsoft.com/office/drawing/2014/main" id="{A9ECDFF9-AA0C-4242-9E75-B689BAC56D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11279165"/>
      </p:ext>
    </p:extLst>
  </p:cSld>
  <p:clrMapOvr>
    <a:masterClrMapping/>
  </p:clrMapOvr>
  <mc:AlternateContent xmlns:mc="http://schemas.openxmlformats.org/markup-compatibility/2006">
    <mc:Choice xmlns:p14="http://schemas.microsoft.com/office/powerpoint/2010/main" Requires="p14">
      <p:transition spd="slow" p14:dur="2000" advTm="25482"/>
    </mc:Choice>
    <mc:Fallback>
      <p:transition spd="slow" advTm="254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4000" b="-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7418C-1D42-4240-94CC-943F25F94D0F}"/>
              </a:ext>
            </a:extLst>
          </p:cNvPr>
          <p:cNvSpPr>
            <a:spLocks noGrp="1"/>
          </p:cNvSpPr>
          <p:nvPr>
            <p:ph type="title"/>
          </p:nvPr>
        </p:nvSpPr>
        <p:spPr/>
        <p:txBody>
          <a:bodyPr>
            <a:normAutofit/>
          </a:bodyPr>
          <a:lstStyle/>
          <a:p>
            <a:r>
              <a:rPr lang="en-US" sz="2400" dirty="0">
                <a:solidFill>
                  <a:schemeClr val="bg1"/>
                </a:solidFill>
              </a:rPr>
              <a:t>Business question</a:t>
            </a:r>
          </a:p>
        </p:txBody>
      </p:sp>
      <p:sp>
        <p:nvSpPr>
          <p:cNvPr id="3" name="Content Placeholder 2">
            <a:extLst>
              <a:ext uri="{FF2B5EF4-FFF2-40B4-BE49-F238E27FC236}">
                <a16:creationId xmlns:a16="http://schemas.microsoft.com/office/drawing/2014/main" id="{56C5CEE7-A121-4AC3-8356-A0FF20610D3A}"/>
              </a:ext>
            </a:extLst>
          </p:cNvPr>
          <p:cNvSpPr>
            <a:spLocks noGrp="1"/>
          </p:cNvSpPr>
          <p:nvPr>
            <p:ph idx="1"/>
          </p:nvPr>
        </p:nvSpPr>
        <p:spPr/>
        <p:txBody>
          <a:bodyPr>
            <a:normAutofit/>
          </a:bodyPr>
          <a:lstStyle/>
          <a:p>
            <a:pPr marL="342900" indent="-342900">
              <a:buFont typeface="+mj-lt"/>
              <a:buAutoNum type="arabicParenR"/>
            </a:pPr>
            <a:r>
              <a:rPr lang="en-US" sz="4400" dirty="0">
                <a:solidFill>
                  <a:schemeClr val="bg1"/>
                </a:solidFill>
              </a:rPr>
              <a:t>How </a:t>
            </a:r>
            <a:r>
              <a:rPr lang="en-US" sz="4400" dirty="0">
                <a:solidFill>
                  <a:schemeClr val="bg1"/>
                </a:solidFill>
                <a:effectLst/>
                <a:ea typeface="Calibri" panose="020F0502020204030204" pitchFamily="34" charset="0"/>
                <a:cs typeface="Times New Roman" panose="02020603050405020304" pitchFamily="18" charset="0"/>
              </a:rPr>
              <a:t> can we learn about the Star Wars universe through a chatbot?</a:t>
            </a:r>
          </a:p>
        </p:txBody>
      </p:sp>
      <p:pic>
        <p:nvPicPr>
          <p:cNvPr id="4" name="Audio 3">
            <a:hlinkClick r:id="" action="ppaction://media"/>
            <a:extLst>
              <a:ext uri="{FF2B5EF4-FFF2-40B4-BE49-F238E27FC236}">
                <a16:creationId xmlns:a16="http://schemas.microsoft.com/office/drawing/2014/main" id="{829B6DA0-E970-4175-AD5E-6B18E33FDC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28148529"/>
      </p:ext>
    </p:extLst>
  </p:cSld>
  <p:clrMapOvr>
    <a:masterClrMapping/>
  </p:clrMapOvr>
  <mc:AlternateContent xmlns:mc="http://schemas.openxmlformats.org/markup-compatibility/2006">
    <mc:Choice xmlns:p14="http://schemas.microsoft.com/office/powerpoint/2010/main" Requires="p14">
      <p:transition spd="slow" p14:dur="2000" advTm="7602"/>
    </mc:Choice>
    <mc:Fallback>
      <p:transition spd="slow" advTm="76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DividendVTI">
  <a:themeElements>
    <a:clrScheme name="AnalogousFromDarkSeedLeftStep">
      <a:dk1>
        <a:srgbClr val="000000"/>
      </a:dk1>
      <a:lt1>
        <a:srgbClr val="FFFFFF"/>
      </a:lt1>
      <a:dk2>
        <a:srgbClr val="1B3022"/>
      </a:dk2>
      <a:lt2>
        <a:srgbClr val="F0F3F2"/>
      </a:lt2>
      <a:accent1>
        <a:srgbClr val="C34D7A"/>
      </a:accent1>
      <a:accent2>
        <a:srgbClr val="B13B99"/>
      </a:accent2>
      <a:accent3>
        <a:srgbClr val="AA4DC3"/>
      </a:accent3>
      <a:accent4>
        <a:srgbClr val="6C42B4"/>
      </a:accent4>
      <a:accent5>
        <a:srgbClr val="4D52C3"/>
      </a:accent5>
      <a:accent6>
        <a:srgbClr val="3B72B1"/>
      </a:accent6>
      <a:hlink>
        <a:srgbClr val="4E3FBF"/>
      </a:hlink>
      <a:folHlink>
        <a:srgbClr val="7F7F7F"/>
      </a:folHlink>
    </a:clrScheme>
    <a:fontScheme name="Dividend">
      <a:majorFont>
        <a:latin typeface="Arial Nova Ligh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ova Ligh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239</TotalTime>
  <Words>1763</Words>
  <Application>Microsoft Office PowerPoint</Application>
  <PresentationFormat>Widescreen</PresentationFormat>
  <Paragraphs>97</Paragraphs>
  <Slides>18</Slides>
  <Notes>0</Notes>
  <HiddenSlides>0</HiddenSlides>
  <MMClips>18</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 Nova Light</vt:lpstr>
      <vt:lpstr>Wingdings 2</vt:lpstr>
      <vt:lpstr>DividendVTI</vt:lpstr>
      <vt:lpstr>Star Wars Chatbot</vt:lpstr>
      <vt:lpstr>Abstract</vt:lpstr>
      <vt:lpstr>Background</vt:lpstr>
      <vt:lpstr>Business understanding</vt:lpstr>
      <vt:lpstr>Data understanding – characters &amp; planets</vt:lpstr>
      <vt:lpstr>data understanding cont. – species &amp; starships</vt:lpstr>
      <vt:lpstr>Data understanding cont. - vehicles</vt:lpstr>
      <vt:lpstr>Data preparation</vt:lpstr>
      <vt:lpstr>Business question</vt:lpstr>
      <vt:lpstr>assumption</vt:lpstr>
      <vt:lpstr>Modeling/methods</vt:lpstr>
      <vt:lpstr>Deployment/results</vt:lpstr>
      <vt:lpstr>summary &amp; conclusions</vt:lpstr>
      <vt:lpstr>Summary &amp; conclusions cont.</vt:lpstr>
      <vt:lpstr>Summary &amp; Conclusions cont.</vt:lpstr>
      <vt:lpstr>Summary &amp; conclusions cont.</vt:lpstr>
      <vt:lpstr>references</vt:lpstr>
      <vt:lpstr>appendices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Star Wars Chatbot</dc:title>
  <dc:creator>Anissa Cuellar</dc:creator>
  <cp:lastModifiedBy>Anissa Cuellar</cp:lastModifiedBy>
  <cp:revision>19</cp:revision>
  <dcterms:created xsi:type="dcterms:W3CDTF">2021-08-10T20:53:36Z</dcterms:created>
  <dcterms:modified xsi:type="dcterms:W3CDTF">2021-08-13T00:04:37Z</dcterms:modified>
</cp:coreProperties>
</file>

<file path=docProps/thumbnail.jpeg>
</file>